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 />
		<Relationship Id="rId2" Type="http://schemas.openxmlformats.org/package/2006/relationships/metadata/core-properties" Target="docProps/core.xml" />
		<Relationship Id="rId3" Type="http://schemas.openxmlformats.org/officeDocument/2006/relationships/officeDocument" Target="ppt/presentation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notesMaster" Target="notesMasters/notesMaster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ns2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&lt;#&gt;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11200"/>
            <a:ext cx="10566400" cy="447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63026"/>
            <a:ext cx="10566400" cy="4582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11200"/>
            <a:ext cx="10566400" cy="447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463026"/>
            <a:ext cx="10566400" cy="4582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*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*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&gt;&gt;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*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jpe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image" Target="../media/image-21-2.jpeg"/><Relationship Id="rId3" Type="http://schemas.openxmlformats.org/officeDocument/2006/relationships/image" Target="../media/image-21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image" Target="../media/image-22-2.jpeg"/><Relationship Id="rId3" Type="http://schemas.openxmlformats.org/officeDocument/2006/relationships/image" Target="../media/image-22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image" Target="../media/image-27-2.jpeg"/><Relationship Id="rId3" Type="http://schemas.openxmlformats.org/officeDocument/2006/relationships/image" Target="../media/image-27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image" Target="../media/image-28-2.jpeg"/><Relationship Id="rId3" Type="http://schemas.openxmlformats.org/officeDocument/2006/relationships/image" Target="../media/image-28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image" Target="../media/image-29-2.jpeg"/><Relationship Id="rId3" Type="http://schemas.openxmlformats.org/officeDocument/2006/relationships/image" Target="../media/image-29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image" Target="../media/image-30-2.jpeg"/><Relationship Id="rId3" Type="http://schemas.openxmlformats.org/officeDocument/2006/relationships/image" Target="../media/image-30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2.xml" /><Relationship Id="rId3" Type="http://schemas.openxmlformats.org/officeDocument/2006/relationships/hyperlink" Target="https://en.wikipedia.org/wiki/ISO/IEC_11801" TargetMode="External" /><Relationship Id="rId4" Type="http://schemas.openxmlformats.org/officeDocument/2006/relationships/hyperlink" Target="https://en.wikipedia.org/wiki/Twisted_pair" TargetMode="External" /><Relationship Id="rId5" Type="http://schemas.openxmlformats.org/officeDocument/2006/relationships/hyperlink" Target="https://commons.wikimedia.org" TargetMode="Externa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3.xml" /><Relationship Id="rId3" Type="http://schemas.openxmlformats.org/officeDocument/2006/relationships/hyperlink" Target="https://heimnetzwerke.net" TargetMode="External" 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bg>
      <p:bgPr>
        <a:solidFill>
          <a:srgbClr val="1422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ītā pāra kabeļa četri savīti pāri">    </p:cNvPr>
          <p:cNvPicPr>
            <a:picLocks noChangeAspect="1"/>
          </p:cNvPicPr>
          <p:nvPr/>
        </p:nvPicPr>
        <p:blipFill>
          <a:blip r:embed="rId1"/>
          <a:srcRect l="20139" r="20139" t="0" b="0"/>
          <a:stretch/>
        </p:blipFill>
        <p:spPr>
          <a:xfrm>
            <a:off x="6731000" y="0"/>
            <a:ext cx="5461000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type="title"/>
          </p:nvPr>
        </p:nvSpPr>
        <p:spPr>
          <a:xfrm>
            <a:off x="812800" y="812800"/>
            <a:ext cx="5624830" cy="718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5200" dirty="0"/>
          </a:p>
        </p:txBody>
      </p:sp>
      <p:sp>
        <p:nvSpPr>
          <p:cNvPr id="4" name="Text 1"/>
          <p:cNvSpPr/>
          <p:nvPr/>
        </p:nvSpPr>
        <p:spPr>
          <a:xfrm>
            <a:off x="812800" y="1709413"/>
            <a:ext cx="5624830" cy="6425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Praktiskais darbs: RJ45 konektora un moduļa pieslēgšana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12800" y="5425462"/>
            <a:ext cx="562483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Andris Strapcāns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12800" y="5796287"/>
            <a:ext cx="562483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2026. gada 14. oktobris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 name="Slide 2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12225"/>
            <a:ext cx="3401060" cy="309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Titullapa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1798277"/>
            <a:ext cx="3401060" cy="309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Saturs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800" y="2184328"/>
            <a:ext cx="3401060" cy="309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Ievads (darba mērķis)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800" y="2570380"/>
            <a:ext cx="3401060" cy="309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Praktiskais darbs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800" y="2956430"/>
            <a:ext cx="3401060" cy="309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Secinājums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2800" y="3342481"/>
            <a:ext cx="3401060" cy="309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Informācijas avoti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24375" y="1415400"/>
            <a:ext cx="6851650" cy="4391855"/>
          </a:xfrm>
          <a:prstGeom prst="roundRect">
            <a:avLst>
              <a:gd name="adj" fmla="val 1952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05218" y="1607344"/>
            <a:ext cx="6478663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Praktiskais darbs sastāv no trim daļām: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5218" y="1983256"/>
            <a:ext cx="64786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daļa: TP definīcijas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805218" y="2249956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I.1. Skaidrojums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05218" y="2519183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I.2. Ekranējuma veidi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05218" y="2788408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I.3. Kabeļu kategorijas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05218" y="3057634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I.4. Kabeļu sistēmas komponenti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05218" y="3415759"/>
            <a:ext cx="64786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daļa: RJ45 konektora (plug) pieslēgšana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805218" y="3682459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II.1. Izmantotie instrumenti un materiāli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05218" y="3951684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II.2. Darba process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05218" y="4220911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II.3. Kabeļa testēšana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05218" y="4579036"/>
            <a:ext cx="64786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daļa: RJ45 moduļa (jack) pieslēgšana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805218" y="4845736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III.1. Izmantotie instrumenti un materiāli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05218" y="5114961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III.2. Darba process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05218" y="5384187"/>
            <a:ext cx="6478663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III.3. Pieslēgšana pie datora rozetes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2800" y="6238263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566400" y="6238263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Ievads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12225"/>
            <a:ext cx="6278880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Darba mērķis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812800" y="1798278"/>
            <a:ext cx="6278880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Izpētīt vītā pāra kabeli un iemācīties pareizi pieslēgt RJ45 konektoru (plug) un RJ45 moduli (jack) pēc standarta ISO/IEC 11801 un krāsu shēmas T568B.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2423103"/>
            <a:ext cx="6278880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Uzdevumi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0341" y="2809154"/>
            <a:ext cx="6203719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6459" indent="-186459">
              <a:lnSpc>
                <a:spcPts val="210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Noskaidrot, kas ir vītais pāris un kā kabeļus iedala.</a:t>
            </a:r>
            <a:endParaRPr lang="en-US" sz="1400" dirty="0"/>
          </a:p>
          <a:p>
            <a:pPr algn="l" marL="186459" indent="-186459">
              <a:lnSpc>
                <a:spcPts val="210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Iepazīt kabeļu sistēmas komponentus.</a:t>
            </a:r>
            <a:endParaRPr lang="en-US" sz="1400" dirty="0"/>
          </a:p>
          <a:p>
            <a:pPr algn="l" marL="186459" indent="-186459">
              <a:lnSpc>
                <a:spcPts val="210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Uzlikt RJ45 konektoru un pārbaudīt kabeli ar testeri.</a:t>
            </a:r>
            <a:endParaRPr lang="en-US" sz="1400" dirty="0"/>
          </a:p>
          <a:p>
            <a:pPr algn="l" marL="186459" indent="-186459">
              <a:lnSpc>
                <a:spcPts val="210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Pieslēgt RJ45 moduli un ievietot to datora rozetē.</a:t>
            </a:r>
            <a:endParaRPr lang="en-US" sz="1400" dirty="0"/>
          </a:p>
        </p:txBody>
      </p:sp>
      <p:pic>
        <p:nvPicPr>
          <p:cNvPr id="7" name="Image 0" descr="Komutācijas skapis ar patch paneļiem un slēdžiem">    </p:cNvPr>
          <p:cNvPicPr>
            <a:picLocks noChangeAspect="1"/>
          </p:cNvPicPr>
          <p:nvPr/>
        </p:nvPicPr>
        <p:blipFill>
          <a:blip r:embed="rId1"/>
          <a:srcRect l="3846" r="3846" t="0" b="0"/>
          <a:stretch/>
        </p:blipFill>
        <p:spPr>
          <a:xfrm>
            <a:off x="7315200" y="1412225"/>
            <a:ext cx="4064000" cy="3302000"/>
          </a:xfrm>
          <a:prstGeom prst="roundRect">
            <a:avLst>
              <a:gd name="adj" fmla="val 2308"/>
            </a:avLst>
          </a:prstGeom>
        </p:spPr>
      </p:pic>
      <p:sp>
        <p:nvSpPr>
          <p:cNvPr id="8" name="Text 5"/>
          <p:cNvSpPr/>
          <p:nvPr/>
        </p:nvSpPr>
        <p:spPr>
          <a:xfrm>
            <a:off x="7315200" y="4790425"/>
            <a:ext cx="418592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Komutācijas skapis ar paneļiem un slēdžiem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6238263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566400" y="6238263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479800" y="6238263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bg>
      <p:bgPr>
        <a:solidFill>
          <a:srgbClr val="1422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kranēta kabeļa griezums ar četriem pāriem">    </p:cNvPr>
          <p:cNvPicPr>
            <a:picLocks noChangeAspect="1"/>
          </p:cNvPicPr>
          <p:nvPr/>
        </p:nvPicPr>
        <p:blipFill>
          <a:blip r:embed="rId1"/>
          <a:srcRect l="20139" r="20139" t="0" b="0"/>
          <a:stretch/>
        </p:blipFill>
        <p:spPr>
          <a:xfrm>
            <a:off x="6731000" y="0"/>
            <a:ext cx="5461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600975"/>
            <a:ext cx="562483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Praktiskais darbs</a:t>
            </a:r>
            <a:endParaRPr lang="en-US" sz="14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800" y="3002288"/>
            <a:ext cx="5624830" cy="718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daļa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812800" y="3848100"/>
            <a:ext cx="5624830" cy="434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TP definīcijas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I.1. Skaidrojums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12227"/>
            <a:ext cx="6802120" cy="594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r>
              <a:rPr lang="en-US" sz="16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ir datu pārraides vide, kurā ir vismaz divi izolēti un savstarpēji savīti elektriskie vadītāji.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2158929"/>
            <a:ext cx="6802120" cy="77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Vadi ir savīti, lai samazinātu vai pilnībā novērstu elektromagnētiskos traucējumus jeb interferences. Tos rada ārējie elektriskie, magnētiskie un radio avoti, kā arī paši vadītāji viens otram.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3083468"/>
            <a:ext cx="707592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12800" y="3870868"/>
            <a:ext cx="78815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vītie pāri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825192" y="3083468"/>
            <a:ext cx="606281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1825192" y="3870868"/>
            <a:ext cx="666577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vadītāji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36273" y="3870868"/>
            <a:ext cx="4820943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 daudz izmanto Ethernet LAN tīklos.</a:t>
            </a:r>
            <a:endParaRPr lang="en-US" sz="1400" dirty="0"/>
          </a:p>
        </p:txBody>
      </p:sp>
      <p:pic>
        <p:nvPicPr>
          <p:cNvPr id="10" name="Image 0" descr="UTP kabeļa griezums ar astoņiem vadītājiem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23200" y="1412227"/>
            <a:ext cx="3556000" cy="3556000"/>
          </a:xfrm>
          <a:prstGeom prst="roundRect">
            <a:avLst>
              <a:gd name="adj" fmla="val 2143"/>
            </a:avLst>
          </a:prstGeom>
        </p:spPr>
      </p:pic>
      <p:sp>
        <p:nvSpPr>
          <p:cNvPr id="11" name="Text 8"/>
          <p:cNvSpPr/>
          <p:nvPr/>
        </p:nvSpPr>
        <p:spPr>
          <a:xfrm>
            <a:off x="7823200" y="5044427"/>
            <a:ext cx="366268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UTP kabeļa griezums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12800" y="6238264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566400" y="6238264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479800" y="6238264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Kāpēc vadi ir savīti</a:t>
            </a:r>
            <a:endParaRPr lang="en-US" sz="3200" dirty="0"/>
          </a:p>
        </p:txBody>
      </p:sp>
      <p:pic>
        <p:nvPicPr>
          <p:cNvPr id="3" name="Image 0" descr="Četri savīti pāri ar plastmasas krustu vidū">    </p:cNvPr>
          <p:cNvPicPr>
            <a:picLocks noChangeAspect="1"/>
          </p:cNvPicPr>
          <p:nvPr/>
        </p:nvPicPr>
        <p:blipFill>
          <a:blip r:embed="rId1"/>
          <a:srcRect l="0" r="0" t="206" b="206"/>
          <a:stretch/>
        </p:blipFill>
        <p:spPr>
          <a:xfrm>
            <a:off x="812800" y="1412227"/>
            <a:ext cx="3302000" cy="3683000"/>
          </a:xfrm>
          <a:prstGeom prst="roundRect">
            <a:avLst>
              <a:gd name="adj" fmla="val 2308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517142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Četri savīti pāri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21200" y="1412227"/>
            <a:ext cx="7063740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Agrāk tīkli strādāja lēni, tikai ar kilobitiem sekundē. Pie mazām frekvencēm traucējumu gandrīz nav.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21200" y="2100551"/>
            <a:ext cx="7063740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Šodien ātrums ir megabiti un gigabiti sekundē. Pie augstām frekvencēm rodas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interferences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kas var sabojāt signālu.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21200" y="2788878"/>
            <a:ext cx="706374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 divus vadus savij kopā, to elektromagnētiskie lauki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viens otru dzēš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21200" y="3228290"/>
            <a:ext cx="706374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Telefonam pietiek ar vienu vai diviem pāriem, bet Ethernet tīklam vajag četrus.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12800" y="6238264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566400" y="6238264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479800" y="6238264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Iedalījums pēc pielietojuma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390002"/>
            <a:ext cx="3676650" cy="3839189"/>
          </a:xfrm>
          <a:prstGeom prst="roundRect">
            <a:avLst>
              <a:gd name="adj" fmla="val 2332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6018" y="1620044"/>
            <a:ext cx="3313061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Iekšējie kabeļi (indoor)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6018" y="1952771"/>
            <a:ext cx="3313061" cy="77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Telpām ar parastu temperatūru, bez mitruma un mehāniskiem bojājumiem: dzīvokļi, biroji, skolas.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46018" y="2788410"/>
            <a:ext cx="3313061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Apvalks ir no PVC. Tas ir elastīgs, tāpēc kabeli ērti likt ap stūriem.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46018" y="3375134"/>
            <a:ext cx="3313061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Krāsa parasti ir pelēka vai balta.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02175" y="1390002"/>
            <a:ext cx="3676650" cy="3839189"/>
          </a:xfrm>
          <a:prstGeom prst="roundRect">
            <a:avLst>
              <a:gd name="adj" fmla="val 2332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32218" y="1620044"/>
            <a:ext cx="3313061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Ārējie kabeļi (outdoor)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932218" y="1952771"/>
            <a:ext cx="3313061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Liek pa gaisu, kabeļu kanalizācijā vai zemē.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32218" y="2539498"/>
            <a:ext cx="3313061" cy="77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Papildu slāņi aizsargā no temperatūras, mitruma un ultravioletā starojuma. Var būt arī bruņas.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932218" y="3375134"/>
            <a:ext cx="3313061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Apvalks ir melnā krāsā.</a:t>
            </a:r>
            <a:endParaRPr lang="en-US" sz="1400" dirty="0"/>
          </a:p>
        </p:txBody>
      </p:sp>
      <p:pic>
        <p:nvPicPr>
          <p:cNvPr id="13" name="Image 0" descr="Divu iekšējo kabeļu apvalki ar marķējumu">    </p:cNvPr>
          <p:cNvPicPr>
            <a:picLocks noChangeAspect="1"/>
          </p:cNvPicPr>
          <p:nvPr/>
        </p:nvPicPr>
        <p:blipFill>
          <a:blip r:embed="rId1"/>
          <a:srcRect l="0" r="0" t="2273" b="2273"/>
          <a:stretch/>
        </p:blipFill>
        <p:spPr>
          <a:xfrm>
            <a:off x="8585200" y="1386827"/>
            <a:ext cx="2794000" cy="3556000"/>
          </a:xfrm>
          <a:prstGeom prst="roundRect">
            <a:avLst>
              <a:gd name="adj" fmla="val 2727"/>
            </a:avLst>
          </a:prstGeom>
        </p:spPr>
      </p:pic>
      <p:sp>
        <p:nvSpPr>
          <p:cNvPr id="14" name="Text 11"/>
          <p:cNvSpPr/>
          <p:nvPr/>
        </p:nvSpPr>
        <p:spPr>
          <a:xfrm>
            <a:off x="8585200" y="5019027"/>
            <a:ext cx="287782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Iekšējo kabeļu apvalki ar marķējumu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12800" y="5460966"/>
            <a:ext cx="1088339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 arī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bezhalogēna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apvalki. Degot tie neizdala cilvēkam kaitīgas vielas, bet ir nedaudz dārgāki.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12800" y="6238264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566400" y="6238264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479800" y="6238264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I.2. Ekranējuma veidi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12227"/>
            <a:ext cx="1088339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Ekrāns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ir metāla slānis no folijas vai sieta. Tas aizsargā no ārējiem traucējumiem, piemēram, ja kabelis iet blakus elektrības kabelim vai rūpnīcā.</a:t>
            </a:r>
            <a:endParaRPr lang="en-US" sz="1400" dirty="0"/>
          </a:p>
        </p:txBody>
      </p:sp>
      <p:pic>
        <p:nvPicPr>
          <p:cNvPr id="4" name="Image 0" descr="Neekranēts kabelis ar atsegtiem pāriem">    </p:cNvPr>
          <p:cNvPicPr>
            <a:picLocks noChangeAspect="1"/>
          </p:cNvPicPr>
          <p:nvPr/>
        </p:nvPicPr>
        <p:blipFill>
          <a:blip r:embed="rId1"/>
          <a:srcRect l="9426" r="9426" t="0" b="0"/>
          <a:stretch/>
        </p:blipFill>
        <p:spPr>
          <a:xfrm>
            <a:off x="812800" y="2164054"/>
            <a:ext cx="2387600" cy="2540000"/>
          </a:xfrm>
          <a:prstGeom prst="roundRect">
            <a:avLst>
              <a:gd name="adj" fmla="val 3191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792954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U/UTP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5125678"/>
            <a:ext cx="2563876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 ekrāna. Parasts kabelis birojiem un skolām.</a:t>
            </a:r>
            <a:endParaRPr lang="en-US" sz="1300" dirty="0"/>
          </a:p>
        </p:txBody>
      </p:sp>
      <p:pic>
        <p:nvPicPr>
          <p:cNvPr id="7" name="Image 1" descr="Kabelis ar foliju ap visiem pāriem">    </p:cNvPr>
          <p:cNvPicPr>
            <a:picLocks noChangeAspect="1"/>
          </p:cNvPicPr>
          <p:nvPr/>
        </p:nvPicPr>
        <p:blipFill>
          <a:blip r:embed="rId2"/>
          <a:srcRect l="31451" r="31451" t="0" b="0"/>
          <a:stretch/>
        </p:blipFill>
        <p:spPr>
          <a:xfrm>
            <a:off x="3505200" y="2164054"/>
            <a:ext cx="2387600" cy="2540000"/>
          </a:xfrm>
          <a:prstGeom prst="roundRect">
            <a:avLst>
              <a:gd name="adj" fmla="val 3191"/>
            </a:avLst>
          </a:prstGeom>
        </p:spPr>
      </p:pic>
      <p:sp>
        <p:nvSpPr>
          <p:cNvPr id="8" name="Text 4"/>
          <p:cNvSpPr/>
          <p:nvPr/>
        </p:nvSpPr>
        <p:spPr>
          <a:xfrm>
            <a:off x="3505200" y="4792954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F/UTP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505200" y="5125678"/>
            <a:ext cx="2563876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Folija ap visiem pāriem kopā.</a:t>
            </a:r>
            <a:endParaRPr lang="en-US" sz="1300" dirty="0"/>
          </a:p>
        </p:txBody>
      </p:sp>
      <p:pic>
        <p:nvPicPr>
          <p:cNvPr id="10" name="Image 2" descr="Kabelis ar foliju ap katru pāri">    </p:cNvPr>
          <p:cNvPicPr>
            <a:picLocks noChangeAspect="1"/>
          </p:cNvPicPr>
          <p:nvPr/>
        </p:nvPicPr>
        <p:blipFill>
          <a:blip r:embed="rId3"/>
          <a:srcRect l="14750" r="14750" t="0" b="0"/>
          <a:stretch/>
        </p:blipFill>
        <p:spPr>
          <a:xfrm>
            <a:off x="6197600" y="2164054"/>
            <a:ext cx="2387600" cy="2540000"/>
          </a:xfrm>
          <a:prstGeom prst="roundRect">
            <a:avLst>
              <a:gd name="adj" fmla="val 3191"/>
            </a:avLst>
          </a:prstGeom>
        </p:spPr>
      </p:pic>
      <p:sp>
        <p:nvSpPr>
          <p:cNvPr id="11" name="Text 6"/>
          <p:cNvSpPr/>
          <p:nvPr/>
        </p:nvSpPr>
        <p:spPr>
          <a:xfrm>
            <a:off x="6197600" y="4792954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U/FTP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6197600" y="5125678"/>
            <a:ext cx="2563876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Folija ap katru pāri atsevišķi.</a:t>
            </a:r>
            <a:endParaRPr lang="en-US" sz="1300" dirty="0"/>
          </a:p>
        </p:txBody>
      </p:sp>
      <p:pic>
        <p:nvPicPr>
          <p:cNvPr id="13" name="Image 3" descr="Kabelis ar sietu un foliju ap katru pāri">    </p:cNvPr>
          <p:cNvPicPr>
            <a:picLocks noChangeAspect="1"/>
          </p:cNvPicPr>
          <p:nvPr/>
        </p:nvPicPr>
        <p:blipFill>
          <a:blip r:embed="rId4"/>
          <a:srcRect l="14750" r="14750" t="0" b="0"/>
          <a:stretch/>
        </p:blipFill>
        <p:spPr>
          <a:xfrm>
            <a:off x="8890000" y="2164054"/>
            <a:ext cx="2387600" cy="2540000"/>
          </a:xfrm>
          <a:prstGeom prst="roundRect">
            <a:avLst>
              <a:gd name="adj" fmla="val 3191"/>
            </a:avLst>
          </a:prstGeom>
        </p:spPr>
      </p:pic>
      <p:sp>
        <p:nvSpPr>
          <p:cNvPr id="14" name="Text 8"/>
          <p:cNvSpPr/>
          <p:nvPr/>
        </p:nvSpPr>
        <p:spPr>
          <a:xfrm>
            <a:off x="8890000" y="4792954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S/FTP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8890000" y="5125678"/>
            <a:ext cx="2563876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Siets ap kabeli un folija ap katru pāri. Pats drošākais.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812800" y="6238261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10566400" y="6238261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3479800" y="6238261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ns3="http://schemas.microsoft.com/office/powerpoint/2010/main" xmlns:p="http://schemas.openxmlformats.org/presentationml/2006/main" xmlns:r="http://schemas.openxmlformats.org/officeDocument/2006/relationships">
  <p:cSld name="Slide 9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Apzīmējumi pēc ISO/IEC 11801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25563"/>
            <a:ext cx="6514338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Standarts kabeli apzīmē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X/YTP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Burts pirms slīpsvītras ir ārējais ekrāns, burts pēc tās ir katra pāra ekrāns.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nozīmē bez ekrāna,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foliju, </a:t>
            </a: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sietu.</a:t>
            </a:r>
            <a:endParaRPr lang="en-US" sz="1400" dirty="0"/>
          </a:p>
        </p:txBody>
      </p:sp>
      <p:pic>
        <p:nvPicPr>
          <p:cNvPr id="4" name="Image 0" descr="Marķējums uz 7. kategorijas kabeļa apvalka">    </p:cNvPr>
          <p:cNvPicPr>
            <a:picLocks noChangeAspect="1"/>
          </p:cNvPicPr>
          <p:nvPr/>
        </p:nvPicPr>
        <p:blipFill>
          <a:blip r:embed="rId1"/>
          <a:srcRect l="13305" r="13305" t="0" b="0"/>
          <a:stretch/>
        </p:blipFill>
        <p:spPr>
          <a:xfrm>
            <a:off x="7442200" y="1386830"/>
            <a:ext cx="3937000" cy="698500"/>
          </a:xfrm>
          <a:prstGeom prst="roundRect">
            <a:avLst>
              <a:gd name="adj" fmla="val 10909"/>
            </a:avLst>
          </a:prstGeom>
        </p:spPr>
      </p:pic>
      <p:sp>
        <p:nvSpPr>
          <p:cNvPr id="5" name="Text 2"/>
          <p:cNvSpPr/>
          <p:nvPr/>
        </p:nvSpPr>
        <p:spPr>
          <a:xfrm>
            <a:off x="7442200" y="2148830"/>
            <a:ext cx="405511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Marķējums uz kabeļa apvalka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812800" y="2590763"/>
            <a:ext cx="10566400" cy="2710187"/>
          </a:xfrm>
          <a:prstGeom prst="rect">
            <a:avLst/>
          </a:prstGeom>
          <a:solidFill>
            <a:srgbClr val="FFFBF4"/>
          </a:solidFill>
          <a:ln/>
        </p:spPr>
      </p:sp>
      <p:sp>
        <p:nvSpPr>
          <p:cNvPr id="7" name="Shape 4"/>
          <p:cNvSpPr/>
          <p:nvPr/>
        </p:nvSpPr>
        <p:spPr>
          <a:xfrm>
            <a:off x="11376025" y="2590763"/>
            <a:ext cx="0" cy="2710187"/>
          </a:xfrm>
          <a:prstGeom prst="line">
            <a:avLst/>
          </a:prstGeom>
          <a:noFill/>
          <a:ln w="6350">
            <a:solidFill>
              <a:srgbClr val="E4DCC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12800" y="5297775"/>
            <a:ext cx="10566400" cy="0"/>
          </a:xfrm>
          <a:prstGeom prst="line">
            <a:avLst/>
          </a:prstGeom>
          <a:noFill/>
          <a:ln w="6350">
            <a:solidFill>
              <a:srgbClr val="E4DCCD"/>
            </a:solidFill>
            <a:prstDash val="solid"/>
          </a:ln>
        </p:spPr>
      </p:sp>
      <p:graphicFrame>
        <p:nvGraphicFramePr>
          <p:cNvPr id="9" name="Table 0"/>
          <p:cNvGraphicFramePr>
            <a:graphicFrameLocks noGrp="1"/>
          </p:cNvGraphicFramePr>
          <p:nvPr/>
        </p:nvGraphicFramePr>
        <p:xfrm>
          <a:off x="824345" y="2602308"/>
          <a:ext cx="10550236" cy="2694024"/>
        </p:xfrm>
        <a:graphic>
          <a:graphicData uri="http://schemas.openxmlformats.org/drawingml/2006/table">
            <a:tbl>
              <a:tblPr/>
              <a:tblGrid>
                <a:gridCol w="2532057"/>
                <a:gridCol w="2532057"/>
                <a:gridCol w="2954066"/>
                <a:gridCol w="2532057"/>
              </a:tblGrid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Uz apvalka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Pēc standarta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Ārējais ekrāns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Pāru ekrāns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</a:tr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U/UTP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FTP, ScTP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F/UTP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folija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STP, PiMF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U/FTP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folija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SFTP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SF/UTP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siets un folija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FFTP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F/FTP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folija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folija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848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SSTP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S/FTP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siets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folija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</a:tbl>
          </a:graphicData>
        </a:graphic>
      </p:graphicFrame>
      <p:sp>
        <p:nvSpPr>
          <p:cNvPr id="10" name="Text 6"/>
          <p:cNvSpPr/>
          <p:nvPr/>
        </p:nvSpPr>
        <p:spPr>
          <a:xfrm>
            <a:off x="812800" y="6238261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0566400" y="6238261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3479800" y="6238261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powerpoint/2010/main" xmlns:p="http://schemas.openxmlformats.org/presentationml/2006/main">
  <p:cSld name="Slide 10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53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6"/>
              </a:lnSpc>
              <a:buNone/>
            </a:pPr>
            <a:r>
              <a:rPr lang="en-US" sz="306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I.3. Kabeļu kategorijas</a:t>
            </a:r>
            <a:endParaRPr lang="en-US" sz="3060" dirty="0"/>
          </a:p>
        </p:txBody>
      </p:sp>
      <p:sp>
        <p:nvSpPr>
          <p:cNvPr id="3" name="Shape 1"/>
          <p:cNvSpPr/>
          <p:nvPr/>
        </p:nvSpPr>
        <p:spPr>
          <a:xfrm>
            <a:off x="812800" y="1317011"/>
            <a:ext cx="10566400" cy="4142906"/>
          </a:xfrm>
          <a:prstGeom prst="rect">
            <a:avLst/>
          </a:prstGeom>
          <a:solidFill>
            <a:srgbClr val="FFFBF4"/>
          </a:solidFill>
          <a:ln/>
        </p:spPr>
      </p:sp>
      <p:sp>
        <p:nvSpPr>
          <p:cNvPr id="4" name="Shape 2"/>
          <p:cNvSpPr/>
          <p:nvPr/>
        </p:nvSpPr>
        <p:spPr>
          <a:xfrm>
            <a:off x="11376025" y="1317011"/>
            <a:ext cx="0" cy="4142906"/>
          </a:xfrm>
          <a:prstGeom prst="line">
            <a:avLst/>
          </a:prstGeom>
          <a:noFill/>
          <a:ln w="6350">
            <a:solidFill>
              <a:srgbClr val="E4DCC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2800" y="5456742"/>
            <a:ext cx="10566400" cy="0"/>
          </a:xfrm>
          <a:prstGeom prst="line">
            <a:avLst/>
          </a:prstGeom>
          <a:noFill/>
          <a:ln w="6350">
            <a:solidFill>
              <a:srgbClr val="E4DCCD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824345" y="1328557"/>
          <a:ext cx="10550236" cy="4126742"/>
        </p:xfrm>
        <a:graphic>
          <a:graphicData uri="http://schemas.openxmlformats.org/drawingml/2006/table">
            <a:tbl>
              <a:tblPr/>
              <a:tblGrid>
                <a:gridCol w="1477033"/>
                <a:gridCol w="1055024"/>
                <a:gridCol w="1688038"/>
                <a:gridCol w="3587080"/>
                <a:gridCol w="2743061"/>
              </a:tblGrid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Kategorija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Klase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Frekvence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Ātrums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b="1" dirty="0">
                          <a:solidFill>
                            <a:srgbClr val="F5EFE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Ekrāns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E8F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kHz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tikai balss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5A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Mbit/s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Mbit/s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Mbit/s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Mbit/s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6B747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 nebūt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5e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Gbit/s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 nebūt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17428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Gbit/s (10 Gbit/s līdz 55 m)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 nebūt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17464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6A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Gbit/s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 nebūt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17464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Gbit/s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obligāts, S/FTP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17464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7A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Gbit/s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obligāts, S/FTP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  <a:tr h="317464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8.1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 līdz 40 Gbit/s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F/UTP, RJ45 konektors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4"/>
                    </a:solidFill>
                  </a:tcPr>
                </a:tc>
              </a:tr>
              <a:tr h="317464"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8.2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II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2000 MHz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 līdz 40 Gbit/s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01"/>
                        </a:lnSpc>
                        <a:buNone/>
                      </a:pPr>
                      <a:r>
                        <a:rPr lang="en-US" sz="1144" dirty="0">
                          <a:solidFill>
                            <a:srgbClr val="1C26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S/FTP vai F/FTP</a:t>
                      </a:r>
                      <a:endParaRPr lang="en-US" sz="1144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40" marR="50840" marT="50840" marB="50840" anchor="t">
                    <a:lnL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8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BB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D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12800" y="5637721"/>
            <a:ext cx="10883392" cy="2296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2"/>
              </a:lnSpc>
              <a:buNone/>
            </a:pPr>
            <a:r>
              <a:rPr lang="en-US" sz="1159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Pelēkās kategorijas šodien vairs neražo, 1. un 2. datortīkliem neizmanto. 8. kategorija strādā līdz 30 m. Pēdējā ir 8.2.</a:t>
            </a:r>
            <a:endParaRPr lang="en-US" sz="1159" dirty="0"/>
          </a:p>
        </p:txBody>
      </p:sp>
      <p:sp>
        <p:nvSpPr>
          <p:cNvPr id="8" name="Text 5"/>
          <p:cNvSpPr/>
          <p:nvPr/>
        </p:nvSpPr>
        <p:spPr>
          <a:xfrm>
            <a:off x="812800" y="6238261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566400" y="6238261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1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Kategorijas attēlos</a:t>
            </a:r>
            <a:endParaRPr lang="en-US" sz="3200" dirty="0"/>
          </a:p>
        </p:txBody>
      </p:sp>
      <p:pic>
        <p:nvPicPr>
          <p:cNvPr id="3" name="Image 0" descr="Zils 5e kategorijas patch cord">    </p:cNvPr>
          <p:cNvPicPr>
            <a:picLocks noChangeAspect="1"/>
          </p:cNvPicPr>
          <p:nvPr/>
        </p:nvPicPr>
        <p:blipFill>
          <a:blip r:embed="rId1"/>
          <a:srcRect l="19913" r="19913" t="0" b="0"/>
          <a:stretch/>
        </p:blipFill>
        <p:spPr>
          <a:xfrm>
            <a:off x="812800" y="1412230"/>
            <a:ext cx="2387600" cy="2794000"/>
          </a:xfrm>
          <a:prstGeom prst="roundRect">
            <a:avLst>
              <a:gd name="adj" fmla="val 3191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4295130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5e kategorija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12800" y="4627854"/>
            <a:ext cx="2563876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cord bez ekrāna. Šodien visbiežāk.</a:t>
            </a:r>
            <a:endParaRPr lang="en-US" sz="1300" dirty="0"/>
          </a:p>
        </p:txBody>
      </p:sp>
      <p:pic>
        <p:nvPicPr>
          <p:cNvPr id="6" name="Image 1" descr="6. kategorijas kabelis ar plastmasas krustu">    </p:cNvPr>
          <p:cNvPicPr>
            <a:picLocks noChangeAspect="1"/>
          </p:cNvPicPr>
          <p:nvPr/>
        </p:nvPicPr>
        <p:blipFill>
          <a:blip r:embed="rId2"/>
          <a:srcRect l="17955" r="17955" t="0" b="0"/>
          <a:stretch/>
        </p:blipFill>
        <p:spPr>
          <a:xfrm>
            <a:off x="3505200" y="1412230"/>
            <a:ext cx="2387600" cy="2794000"/>
          </a:xfrm>
          <a:prstGeom prst="roundRect">
            <a:avLst>
              <a:gd name="adj" fmla="val 3191"/>
            </a:avLst>
          </a:prstGeom>
        </p:spPr>
      </p:pic>
      <p:sp>
        <p:nvSpPr>
          <p:cNvPr id="7" name="Text 3"/>
          <p:cNvSpPr/>
          <p:nvPr/>
        </p:nvSpPr>
        <p:spPr>
          <a:xfrm>
            <a:off x="3505200" y="4295130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kategorija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3505200" y="4627854"/>
            <a:ext cx="2563876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Pārus atdala plastmasas krusts.</a:t>
            </a:r>
            <a:endParaRPr lang="en-US" sz="1300" dirty="0"/>
          </a:p>
        </p:txBody>
      </p:sp>
      <p:pic>
        <p:nvPicPr>
          <p:cNvPr id="9" name="Image 2" descr="7. kategorijas S/FTP kabelis">    </p:cNvPr>
          <p:cNvPicPr>
            <a:picLocks noChangeAspect="1"/>
          </p:cNvPicPr>
          <p:nvPr/>
        </p:nvPicPr>
        <p:blipFill>
          <a:blip r:embed="rId3"/>
          <a:srcRect l="18125" r="18125" t="0" b="0"/>
          <a:stretch/>
        </p:blipFill>
        <p:spPr>
          <a:xfrm>
            <a:off x="6197600" y="1412230"/>
            <a:ext cx="2387600" cy="2794000"/>
          </a:xfrm>
          <a:prstGeom prst="roundRect">
            <a:avLst>
              <a:gd name="adj" fmla="val 3191"/>
            </a:avLst>
          </a:prstGeom>
        </p:spPr>
      </p:pic>
      <p:sp>
        <p:nvSpPr>
          <p:cNvPr id="10" name="Text 5"/>
          <p:cNvSpPr/>
          <p:nvPr/>
        </p:nvSpPr>
        <p:spPr>
          <a:xfrm>
            <a:off x="6197600" y="4295130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kategorija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197600" y="4627854"/>
            <a:ext cx="2563876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Siets un folija ap katru pāri.</a:t>
            </a:r>
            <a:endParaRPr lang="en-US" sz="1300" dirty="0"/>
          </a:p>
        </p:txBody>
      </p:sp>
      <p:pic>
        <p:nvPicPr>
          <p:cNvPr id="12" name="Image 3" descr="8. kategorijas kabelis ar metāla konektoriem">    </p:cNvPr>
          <p:cNvPicPr>
            <a:picLocks noChangeAspect="1"/>
          </p:cNvPicPr>
          <p:nvPr/>
        </p:nvPicPr>
        <p:blipFill>
          <a:blip r:embed="rId4"/>
          <a:srcRect l="16174" r="16174" t="0" b="0"/>
          <a:stretch/>
        </p:blipFill>
        <p:spPr>
          <a:xfrm>
            <a:off x="8890000" y="1412230"/>
            <a:ext cx="2387600" cy="2794000"/>
          </a:xfrm>
          <a:prstGeom prst="roundRect">
            <a:avLst>
              <a:gd name="adj" fmla="val 3191"/>
            </a:avLst>
          </a:prstGeom>
        </p:spPr>
      </p:pic>
      <p:sp>
        <p:nvSpPr>
          <p:cNvPr id="13" name="Text 7"/>
          <p:cNvSpPr/>
          <p:nvPr/>
        </p:nvSpPr>
        <p:spPr>
          <a:xfrm>
            <a:off x="8890000" y="4295130"/>
            <a:ext cx="256387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kategorija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8890000" y="4627854"/>
            <a:ext cx="2563876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Ekranēts, ar metāla konektoriem.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812800" y="5344102"/>
            <a:ext cx="1088339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Kategorija ir uzrakstīta uz kabeļa apvalka, piemēram, CAT 5E vai CAT 7.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812800" y="6238261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10566400" y="6238261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3479800" y="6238261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2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I.4. Kabeļu sistēmas komponenti</a:t>
            </a:r>
            <a:endParaRPr lang="en-US" sz="3200" dirty="0"/>
          </a:p>
        </p:txBody>
      </p:sp>
      <p:pic>
        <p:nvPicPr>
          <p:cNvPr id="3" name="Image 0" descr="RJ45 konektors uz kabeļa gala">    </p:cNvPr>
          <p:cNvPicPr>
            <a:picLocks noChangeAspect="1"/>
          </p:cNvPicPr>
          <p:nvPr/>
        </p:nvPicPr>
        <p:blipFill>
          <a:blip r:embed="rId1"/>
          <a:srcRect l="7787" r="7787" t="0" b="0"/>
          <a:stretch/>
        </p:blipFill>
        <p:spPr>
          <a:xfrm>
            <a:off x="812800" y="1412230"/>
            <a:ext cx="3251200" cy="2984500"/>
          </a:xfrm>
          <a:prstGeom prst="roundRect">
            <a:avLst>
              <a:gd name="adj" fmla="val 2553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44856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RJ45 konektors (plug)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12800" y="4818354"/>
            <a:ext cx="348824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Male daļa. To uzliek uz kabeļa gala.</a:t>
            </a:r>
            <a:endParaRPr lang="en-US" sz="1400" dirty="0"/>
          </a:p>
        </p:txBody>
      </p:sp>
      <p:pic>
        <p:nvPicPr>
          <p:cNvPr id="6" name="Image 1" descr="Dažādi keystone moduļi">    </p:cNvPr>
          <p:cNvPicPr>
            <a:picLocks noChangeAspect="1"/>
          </p:cNvPicPr>
          <p:nvPr/>
        </p:nvPicPr>
        <p:blipFill>
          <a:blip r:embed="rId2"/>
          <a:srcRect l="24255" r="24255" t="0" b="0"/>
          <a:stretch/>
        </p:blipFill>
        <p:spPr>
          <a:xfrm>
            <a:off x="4402643" y="1412230"/>
            <a:ext cx="3251200" cy="2984500"/>
          </a:xfrm>
          <a:prstGeom prst="roundRect">
            <a:avLst>
              <a:gd name="adj" fmla="val 2553"/>
            </a:avLst>
          </a:prstGeom>
        </p:spPr>
      </p:pic>
      <p:sp>
        <p:nvSpPr>
          <p:cNvPr id="7" name="Text 3"/>
          <p:cNvSpPr/>
          <p:nvPr/>
        </p:nvSpPr>
        <p:spPr>
          <a:xfrm>
            <a:off x="4402643" y="44856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RJ45 modulis (jack)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402643" y="4818354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Female daļa. Atrodas rozetē vai patch panelī.</a:t>
            </a:r>
            <a:endParaRPr lang="en-US" sz="1400" dirty="0"/>
          </a:p>
        </p:txBody>
      </p:sp>
      <p:pic>
        <p:nvPicPr>
          <p:cNvPr id="9" name="Image 2" descr="Patch cord vadi ar konektoriem">    </p:cNvPr>
          <p:cNvPicPr>
            <a:picLocks noChangeAspect="1"/>
          </p:cNvPicPr>
          <p:nvPr/>
        </p:nvPicPr>
        <p:blipFill>
          <a:blip r:embed="rId3"/>
          <a:srcRect l="9149" r="9149" t="0" b="0"/>
          <a:stretch/>
        </p:blipFill>
        <p:spPr>
          <a:xfrm>
            <a:off x="7992521" y="1412230"/>
            <a:ext cx="3251200" cy="2984500"/>
          </a:xfrm>
          <a:prstGeom prst="roundRect">
            <a:avLst>
              <a:gd name="adj" fmla="val 2553"/>
            </a:avLst>
          </a:prstGeom>
        </p:spPr>
      </p:pic>
      <p:sp>
        <p:nvSpPr>
          <p:cNvPr id="10" name="Text 5"/>
          <p:cNvSpPr/>
          <p:nvPr/>
        </p:nvSpPr>
        <p:spPr>
          <a:xfrm>
            <a:off x="7992521" y="44856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cord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7992521" y="4818354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Savienojuma vads ar konektoriem abos galos.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812800" y="5570178"/>
            <a:ext cx="1088339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Plug un jack ir viena savienojuma divas puses, kas der viena otrai.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1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1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1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3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Datora rozetes</a:t>
            </a:r>
            <a:endParaRPr lang="en-US" sz="3200" dirty="0"/>
          </a:p>
        </p:txBody>
      </p:sp>
      <p:pic>
        <p:nvPicPr>
          <p:cNvPr id="3" name="Image 0" descr="Zemapmetuma datora rozete virs elektrības rozetes">    </p:cNvPr>
          <p:cNvPicPr>
            <a:picLocks noChangeAspect="1"/>
          </p:cNvPicPr>
          <p:nvPr/>
        </p:nvPicPr>
        <p:blipFill>
          <a:blip r:embed="rId1"/>
          <a:srcRect l="0" r="0" t="25357" b="25357"/>
          <a:stretch/>
        </p:blipFill>
        <p:spPr>
          <a:xfrm>
            <a:off x="812800" y="1412230"/>
            <a:ext cx="4978400" cy="3556000"/>
          </a:xfrm>
          <a:prstGeom prst="roundRect">
            <a:avLst>
              <a:gd name="adj" fmla="val 2143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5057130"/>
            <a:ext cx="5337048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Zemapmetuma rozete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12800" y="5389854"/>
            <a:ext cx="5337048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Mehānisms ir sienā, līdzīgi kā elektrības rozetei.</a:t>
            </a:r>
            <a:endParaRPr lang="en-US" sz="1400" dirty="0"/>
          </a:p>
        </p:txBody>
      </p:sp>
      <p:pic>
        <p:nvPicPr>
          <p:cNvPr id="6" name="Image 1" descr="Atvērta virsapmetuma rozete ar krāsu shēmu">    </p:cNvPr>
          <p:cNvPicPr>
            <a:picLocks noChangeAspect="1"/>
          </p:cNvPicPr>
          <p:nvPr/>
        </p:nvPicPr>
        <p:blipFill>
          <a:blip r:embed="rId2"/>
          <a:srcRect l="0" r="0" t="11011" b="11011"/>
          <a:stretch/>
        </p:blipFill>
        <p:spPr>
          <a:xfrm>
            <a:off x="6197600" y="1412230"/>
            <a:ext cx="4978400" cy="3556000"/>
          </a:xfrm>
          <a:prstGeom prst="roundRect">
            <a:avLst>
              <a:gd name="adj" fmla="val 2143"/>
            </a:avLst>
          </a:prstGeom>
        </p:spPr>
      </p:pic>
      <p:sp>
        <p:nvSpPr>
          <p:cNvPr id="7" name="Text 3"/>
          <p:cNvSpPr/>
          <p:nvPr/>
        </p:nvSpPr>
        <p:spPr>
          <a:xfrm>
            <a:off x="6197600" y="5057130"/>
            <a:ext cx="5337048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Virsapmetuma rozete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197600" y="5389854"/>
            <a:ext cx="5337048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Kārba ir uz sienas. Mehānisms ir redzams, kad noņem vāku.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4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Komutācijas skapis</a:t>
            </a:r>
            <a:endParaRPr lang="en-US" sz="3200" dirty="0"/>
          </a:p>
        </p:txBody>
      </p:sp>
      <p:pic>
        <p:nvPicPr>
          <p:cNvPr id="3" name="Image 0" descr="Neliels 12U komutācijas skapis ar iekārtām">    </p:cNvPr>
          <p:cNvPicPr>
            <a:picLocks noChangeAspect="1"/>
          </p:cNvPicPr>
          <p:nvPr/>
        </p:nvPicPr>
        <p:blipFill>
          <a:blip r:embed="rId1"/>
          <a:srcRect l="10450" r="10450" t="0" b="0"/>
          <a:stretch/>
        </p:blipFill>
        <p:spPr>
          <a:xfrm>
            <a:off x="812800" y="1386830"/>
            <a:ext cx="3302000" cy="4318000"/>
          </a:xfrm>
          <a:prstGeom prst="roundRect">
            <a:avLst>
              <a:gd name="adj" fmla="val 2308"/>
            </a:avLst>
          </a:prstGeom>
        </p:spPr>
      </p:pic>
      <p:sp>
        <p:nvSpPr>
          <p:cNvPr id="4" name="Text 1"/>
          <p:cNvSpPr/>
          <p:nvPr/>
        </p:nvSpPr>
        <p:spPr>
          <a:xfrm>
            <a:off x="4521200" y="1386830"/>
            <a:ext cx="7063740" cy="505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collas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21200" y="1904969"/>
            <a:ext cx="706374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Standarta platums visām telekomunikāciju iekārtām. Viena colla ir 2,54 cm, tātad 48,26 cm.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21200" y="2301193"/>
            <a:ext cx="7063740" cy="505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1U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4521200" y="2819332"/>
            <a:ext cx="706374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Viens unit ir 4,45 cm augstumā. Patch panelis un slēdzis parasti ir 1U, ir arī 2U iekārtas.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21200" y="3215556"/>
            <a:ext cx="76708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Skapja augstumu norāda unitos, piemēram, 6U vai 9U. Tas parāda, cik iekārtu tajā var ievietot.</a:t>
            </a:r>
            <a:endParaRPr lang="en-US" sz="1300" dirty="0"/>
          </a:p>
        </p:txBody>
      </p:sp>
      <p:pic>
        <p:nvPicPr>
          <p:cNvPr id="9" name="Image 1" descr="19 collu patch panelis">    </p:cNvPr>
          <p:cNvPicPr>
            <a:picLocks noChangeAspect="1"/>
          </p:cNvPicPr>
          <p:nvPr/>
        </p:nvPicPr>
        <p:blipFill>
          <a:blip r:embed="rId2"/>
          <a:srcRect l="0" r="0" t="14528" b="14528"/>
          <a:stretch/>
        </p:blipFill>
        <p:spPr>
          <a:xfrm>
            <a:off x="4521200" y="3611780"/>
            <a:ext cx="2286000" cy="1079500"/>
          </a:xfrm>
          <a:prstGeom prst="roundRect">
            <a:avLst>
              <a:gd name="adj" fmla="val 7059"/>
            </a:avLst>
          </a:prstGeom>
        </p:spPr>
      </p:pic>
      <p:sp>
        <p:nvSpPr>
          <p:cNvPr id="10" name="Text 6"/>
          <p:cNvSpPr/>
          <p:nvPr/>
        </p:nvSpPr>
        <p:spPr>
          <a:xfrm>
            <a:off x="4521200" y="474208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panelis</a:t>
            </a:r>
            <a:endParaRPr lang="en-US" sz="1200" dirty="0"/>
          </a:p>
        </p:txBody>
      </p:sp>
      <p:pic>
        <p:nvPicPr>
          <p:cNvPr id="11" name="Image 2" descr="Tīkla slēdzis ar 24 portiem">    </p:cNvPr>
          <p:cNvPicPr>
            <a:picLocks noChangeAspect="1"/>
          </p:cNvPicPr>
          <p:nvPr/>
        </p:nvPicPr>
        <p:blipFill>
          <a:blip r:embed="rId3"/>
          <a:srcRect l="0" r="0" t="18519" b="18519"/>
          <a:stretch/>
        </p:blipFill>
        <p:spPr>
          <a:xfrm>
            <a:off x="8026400" y="3611780"/>
            <a:ext cx="2286000" cy="1079500"/>
          </a:xfrm>
          <a:prstGeom prst="roundRect">
            <a:avLst>
              <a:gd name="adj" fmla="val 7059"/>
            </a:avLst>
          </a:prstGeom>
        </p:spPr>
      </p:pic>
      <p:sp>
        <p:nvSpPr>
          <p:cNvPr id="12" name="Text 7"/>
          <p:cNvSpPr/>
          <p:nvPr/>
        </p:nvSpPr>
        <p:spPr>
          <a:xfrm>
            <a:off x="8026400" y="474208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Slēdzis (switch)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5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Strukturētā kabeļu sistēma</a:t>
            </a:r>
            <a:endParaRPr lang="en-US" sz="3200" dirty="0"/>
          </a:p>
        </p:txBody>
      </p:sp>
      <p:pic>
        <p:nvPicPr>
          <p:cNvPr id="3" name="Image 0" descr="Patch cord">    </p:cNvPr>
          <p:cNvPicPr>
            <a:picLocks noChangeAspect="1"/>
          </p:cNvPicPr>
          <p:nvPr/>
        </p:nvPicPr>
        <p:blipFill>
          <a:blip r:embed="rId1"/>
          <a:srcRect l="13077" r="13077" t="0" b="0"/>
          <a:stretch/>
        </p:blipFill>
        <p:spPr>
          <a:xfrm>
            <a:off x="812800" y="1412230"/>
            <a:ext cx="1625600" cy="1651000"/>
          </a:xfrm>
          <a:prstGeom prst="roundRect">
            <a:avLst>
              <a:gd name="adj" fmla="val 4688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3126730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cord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3403569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datora līdz rozetei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590800" y="2085330"/>
            <a:ext cx="304800" cy="304800"/>
          </a:xfrm>
          <a:prstGeom prst="rect">
            <a:avLst/>
          </a:prstGeom>
        </p:spPr>
      </p:pic>
      <p:pic>
        <p:nvPicPr>
          <p:cNvPr id="7" name="Image 2" descr="Rozete">    </p:cNvPr>
          <p:cNvPicPr>
            <a:picLocks noChangeAspect="1"/>
          </p:cNvPicPr>
          <p:nvPr/>
        </p:nvPicPr>
        <p:blipFill>
          <a:blip r:embed="rId3"/>
          <a:srcRect l="0" r="0" t="14961" b="14961"/>
          <a:stretch/>
        </p:blipFill>
        <p:spPr>
          <a:xfrm>
            <a:off x="3048000" y="1412230"/>
            <a:ext cx="1625600" cy="1651000"/>
          </a:xfrm>
          <a:prstGeom prst="roundRect">
            <a:avLst>
              <a:gd name="adj" fmla="val 4688"/>
            </a:avLst>
          </a:prstGeom>
        </p:spPr>
      </p:pic>
      <p:sp>
        <p:nvSpPr>
          <p:cNvPr id="8" name="Text 3"/>
          <p:cNvSpPr/>
          <p:nvPr/>
        </p:nvSpPr>
        <p:spPr>
          <a:xfrm>
            <a:off x="3048000" y="3126730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Rozete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3048000" y="3403569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darba vietā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826000" y="2085330"/>
            <a:ext cx="304800" cy="304800"/>
          </a:xfrm>
          <a:prstGeom prst="rect">
            <a:avLst/>
          </a:prstGeom>
        </p:spPr>
      </p:pic>
      <p:pic>
        <p:nvPicPr>
          <p:cNvPr id="11" name="Image 4" descr="Horizontālais kabelis">    </p:cNvPr>
          <p:cNvPicPr>
            <a:picLocks noChangeAspect="1"/>
          </p:cNvPicPr>
          <p:nvPr/>
        </p:nvPicPr>
        <p:blipFill>
          <a:blip r:embed="rId5"/>
          <a:srcRect l="0" r="0" t="11914" b="11914"/>
          <a:stretch/>
        </p:blipFill>
        <p:spPr>
          <a:xfrm>
            <a:off x="5283200" y="1412230"/>
            <a:ext cx="1625600" cy="1651000"/>
          </a:xfrm>
          <a:prstGeom prst="roundRect">
            <a:avLst>
              <a:gd name="adj" fmla="val 4688"/>
            </a:avLst>
          </a:prstGeom>
        </p:spPr>
      </p:pic>
      <p:sp>
        <p:nvSpPr>
          <p:cNvPr id="12" name="Text 5"/>
          <p:cNvSpPr/>
          <p:nvPr/>
        </p:nvSpPr>
        <p:spPr>
          <a:xfrm>
            <a:off x="5283200" y="3126730"/>
            <a:ext cx="1676400" cy="452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Horizontālais kabelis</a:t>
            </a:r>
            <a:endParaRPr lang="en-US" sz="1400" dirty="0"/>
          </a:p>
        </p:txBody>
      </p:sp>
      <p:sp>
        <p:nvSpPr>
          <p:cNvPr id="13" name="Text 6"/>
          <p:cNvSpPr/>
          <p:nvPr/>
        </p:nvSpPr>
        <p:spPr>
          <a:xfrm>
            <a:off x="5283200" y="3616908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sienā vai kanālā</a:t>
            </a:r>
            <a:endParaRPr lang="en-US" sz="12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7061200" y="2085330"/>
            <a:ext cx="304800" cy="304800"/>
          </a:xfrm>
          <a:prstGeom prst="rect">
            <a:avLst/>
          </a:prstGeom>
        </p:spPr>
      </p:pic>
      <p:pic>
        <p:nvPicPr>
          <p:cNvPr id="15" name="Image 6" descr="Patch panelis">    </p:cNvPr>
          <p:cNvPicPr>
            <a:picLocks noChangeAspect="1"/>
          </p:cNvPicPr>
          <p:nvPr/>
        </p:nvPicPr>
        <p:blipFill>
          <a:blip r:embed="rId7"/>
          <a:srcRect l="17231" r="17231" t="0" b="0"/>
          <a:stretch/>
        </p:blipFill>
        <p:spPr>
          <a:xfrm>
            <a:off x="7518400" y="1412230"/>
            <a:ext cx="1625600" cy="1651000"/>
          </a:xfrm>
          <a:prstGeom prst="roundRect">
            <a:avLst>
              <a:gd name="adj" fmla="val 4688"/>
            </a:avLst>
          </a:prstGeom>
        </p:spPr>
      </p:pic>
      <p:sp>
        <p:nvSpPr>
          <p:cNvPr id="16" name="Text 7"/>
          <p:cNvSpPr/>
          <p:nvPr/>
        </p:nvSpPr>
        <p:spPr>
          <a:xfrm>
            <a:off x="7518400" y="3126730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 panelis</a:t>
            </a:r>
            <a:endParaRPr lang="en-US" sz="1400" dirty="0"/>
          </a:p>
        </p:txBody>
      </p:sp>
      <p:sp>
        <p:nvSpPr>
          <p:cNvPr id="17" name="Text 8"/>
          <p:cNvSpPr/>
          <p:nvPr/>
        </p:nvSpPr>
        <p:spPr>
          <a:xfrm>
            <a:off x="7518400" y="3403569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skapī</a:t>
            </a:r>
            <a:endParaRPr lang="en-US" sz="12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9296400" y="2085330"/>
            <a:ext cx="304800" cy="304800"/>
          </a:xfrm>
          <a:prstGeom prst="rect">
            <a:avLst/>
          </a:prstGeom>
        </p:spPr>
      </p:pic>
      <p:pic>
        <p:nvPicPr>
          <p:cNvPr id="19" name="Image 8" descr="Slēdzis">    </p:cNvPr>
          <p:cNvPicPr>
            <a:picLocks noChangeAspect="1"/>
          </p:cNvPicPr>
          <p:nvPr/>
        </p:nvPicPr>
        <p:blipFill>
          <a:blip r:embed="rId9"/>
          <a:srcRect l="13077" r="13077" t="0" b="0"/>
          <a:stretch/>
        </p:blipFill>
        <p:spPr>
          <a:xfrm>
            <a:off x="9753600" y="1412230"/>
            <a:ext cx="1625600" cy="1651000"/>
          </a:xfrm>
          <a:prstGeom prst="roundRect">
            <a:avLst>
              <a:gd name="adj" fmla="val 4688"/>
            </a:avLst>
          </a:prstGeom>
        </p:spPr>
      </p:pic>
      <p:sp>
        <p:nvSpPr>
          <p:cNvPr id="20" name="Text 9"/>
          <p:cNvSpPr/>
          <p:nvPr/>
        </p:nvSpPr>
        <p:spPr>
          <a:xfrm>
            <a:off x="9753600" y="3126730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Slēdzis</a:t>
            </a:r>
            <a:endParaRPr lang="en-US" sz="1400" dirty="0"/>
          </a:p>
        </p:txBody>
      </p:sp>
      <p:sp>
        <p:nvSpPr>
          <p:cNvPr id="21" name="Text 10"/>
          <p:cNvSpPr/>
          <p:nvPr/>
        </p:nvSpPr>
        <p:spPr>
          <a:xfrm>
            <a:off x="9753600" y="3403569"/>
            <a:ext cx="1676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savieno visus datorus</a:t>
            </a:r>
            <a:endParaRPr lang="en-US" sz="1200" dirty="0"/>
          </a:p>
        </p:txBody>
      </p:sp>
      <p:sp>
        <p:nvSpPr>
          <p:cNvPr id="22" name="Text 11"/>
          <p:cNvSpPr/>
          <p:nvPr/>
        </p:nvSpPr>
        <p:spPr>
          <a:xfrm>
            <a:off x="812800" y="4084241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Vītais pāris ir </a:t>
            </a:r>
            <a:r>
              <a:rPr lang="en-US" sz="15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horizontālā kabeļu sistēma</a:t>
            </a:r>
            <a:r>
              <a:rPr lang="en-US" sz="15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tas savieno komutācijas skapi ar darba vietu. Viena posma garums nedrīkst pārsniegt </a:t>
            </a:r>
            <a:r>
              <a:rPr lang="en-US" sz="15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</a:t>
            </a:r>
            <a:r>
              <a:rPr lang="en-US" sz="15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23" name="Text 12"/>
          <p:cNvSpPr/>
          <p:nvPr/>
        </p:nvSpPr>
        <p:spPr>
          <a:xfrm>
            <a:off x="812800" y="4871641"/>
            <a:ext cx="1088339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Darba vietā dators ar patch cord pievienojas rozetei. Kabeļa otrs gals skapī pievienojas patch paneļa portam, un no porta ar patch cord iet uz slēdzi.</a:t>
            </a:r>
            <a:endParaRPr lang="en-US" sz="1400" dirty="0"/>
          </a:p>
        </p:txBody>
      </p:sp>
      <p:sp>
        <p:nvSpPr>
          <p:cNvPr id="24" name="Text 13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25" name="Text 14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26" name="Text 15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6">
    <p:bg>
      <p:bgPr>
        <a:solidFill>
          <a:srgbClr val="1422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J45 konektors uz pelēka kabeļa">    </p:cNvPr>
          <p:cNvPicPr>
            <a:picLocks noChangeAspect="1"/>
          </p:cNvPicPr>
          <p:nvPr/>
        </p:nvPicPr>
        <p:blipFill>
          <a:blip r:embed="rId1"/>
          <a:srcRect l="20139" r="20139" t="0" b="0"/>
          <a:stretch/>
        </p:blipFill>
        <p:spPr>
          <a:xfrm>
            <a:off x="6731000" y="0"/>
            <a:ext cx="5461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600982"/>
            <a:ext cx="562483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Praktiskais darbs</a:t>
            </a:r>
            <a:endParaRPr lang="en-US" sz="14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800" y="3002285"/>
            <a:ext cx="5624830" cy="718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daļa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812800" y="3848100"/>
            <a:ext cx="5918200" cy="434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RJ45 konektora (plug) pieslēgšana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7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II.1. Izmantotie instrumenti un materiāli</a:t>
            </a:r>
            <a:endParaRPr lang="en-US" sz="3200" dirty="0"/>
          </a:p>
        </p:txBody>
      </p:sp>
      <p:pic>
        <p:nvPicPr>
          <p:cNvPr id="3" name="Image 0" descr="Krimpētājs ar sarkaniem rokturiem">    </p:cNvPr>
          <p:cNvPicPr>
            <a:picLocks noChangeAspect="1"/>
          </p:cNvPicPr>
          <p:nvPr/>
        </p:nvPicPr>
        <p:blipFill>
          <a:blip r:embed="rId1"/>
          <a:srcRect l="21060" r="21060" t="0" b="0"/>
          <a:stretch/>
        </p:blipFill>
        <p:spPr>
          <a:xfrm>
            <a:off x="812800" y="1412230"/>
            <a:ext cx="1879600" cy="2159000"/>
          </a:xfrm>
          <a:prstGeom prst="roundRect">
            <a:avLst>
              <a:gd name="adj" fmla="val 4054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3660130"/>
            <a:ext cx="2030156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Krimpētājs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3962363"/>
            <a:ext cx="2030156" cy="6654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Saspiež konektoru, lai tas nostiprinās uz kabeļa. Ir arī asmens.</a:t>
            </a:r>
            <a:endParaRPr lang="en-US" sz="1200" dirty="0"/>
          </a:p>
        </p:txBody>
      </p:sp>
      <p:pic>
        <p:nvPicPr>
          <p:cNvPr id="6" name="Image 1" descr="Striperis kabeļa apvalka noņemšanai">    </p:cNvPr>
          <p:cNvPicPr>
            <a:picLocks noChangeAspect="1"/>
          </p:cNvPicPr>
          <p:nvPr/>
        </p:nvPicPr>
        <p:blipFill>
          <a:blip r:embed="rId2"/>
          <a:srcRect l="0" r="0" t="6926" b="6926"/>
          <a:stretch/>
        </p:blipFill>
        <p:spPr>
          <a:xfrm>
            <a:off x="2961626" y="1412230"/>
            <a:ext cx="1879600" cy="2159000"/>
          </a:xfrm>
          <a:prstGeom prst="roundRect">
            <a:avLst>
              <a:gd name="adj" fmla="val 4054"/>
            </a:avLst>
          </a:prstGeom>
        </p:spPr>
      </p:pic>
      <p:sp>
        <p:nvSpPr>
          <p:cNvPr id="7" name="Text 3"/>
          <p:cNvSpPr/>
          <p:nvPr/>
        </p:nvSpPr>
        <p:spPr>
          <a:xfrm>
            <a:off x="2961626" y="3660130"/>
            <a:ext cx="203019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Striperis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2961626" y="3962363"/>
            <a:ext cx="2030194" cy="452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Noņem ārējo apvalku. Kabeli tikai pagriež.</a:t>
            </a:r>
            <a:endParaRPr lang="en-US" sz="1200" dirty="0"/>
          </a:p>
        </p:txBody>
      </p:sp>
      <p:pic>
        <p:nvPicPr>
          <p:cNvPr id="9" name="Image 2" descr="Kabeļa testeris un striperis">    </p:cNvPr>
          <p:cNvPicPr>
            <a:picLocks noChangeAspect="1"/>
          </p:cNvPicPr>
          <p:nvPr/>
        </p:nvPicPr>
        <p:blipFill>
          <a:blip r:embed="rId3"/>
          <a:srcRect l="0" r="0" t="6926" b="6926"/>
          <a:stretch/>
        </p:blipFill>
        <p:spPr>
          <a:xfrm>
            <a:off x="5110487" y="1412230"/>
            <a:ext cx="1879600" cy="2159000"/>
          </a:xfrm>
          <a:prstGeom prst="roundRect">
            <a:avLst>
              <a:gd name="adj" fmla="val 4054"/>
            </a:avLst>
          </a:prstGeom>
        </p:spPr>
      </p:pic>
      <p:sp>
        <p:nvSpPr>
          <p:cNvPr id="10" name="Text 5"/>
          <p:cNvSpPr/>
          <p:nvPr/>
        </p:nvSpPr>
        <p:spPr>
          <a:xfrm>
            <a:off x="5110487" y="3660130"/>
            <a:ext cx="2030156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Testeris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5110487" y="3962363"/>
            <a:ext cx="2030156" cy="452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Pārbauda, vai visi 8 vadi ir savienoti pareizi.</a:t>
            </a:r>
            <a:endParaRPr lang="en-US" sz="1200" dirty="0"/>
          </a:p>
        </p:txBody>
      </p:sp>
      <p:pic>
        <p:nvPicPr>
          <p:cNvPr id="12" name="Image 3" descr="UTP kabeļa kaste">    </p:cNvPr>
          <p:cNvPicPr>
            <a:picLocks noChangeAspect="1"/>
          </p:cNvPicPr>
          <p:nvPr/>
        </p:nvPicPr>
        <p:blipFill>
          <a:blip r:embed="rId4"/>
          <a:srcRect l="0" r="0" t="6926" b="6926"/>
          <a:stretch/>
        </p:blipFill>
        <p:spPr>
          <a:xfrm>
            <a:off x="7259313" y="1412230"/>
            <a:ext cx="1879600" cy="2159000"/>
          </a:xfrm>
          <a:prstGeom prst="roundRect">
            <a:avLst>
              <a:gd name="adj" fmla="val 4054"/>
            </a:avLst>
          </a:prstGeom>
        </p:spPr>
      </p:pic>
      <p:sp>
        <p:nvSpPr>
          <p:cNvPr id="13" name="Text 7"/>
          <p:cNvSpPr/>
          <p:nvPr/>
        </p:nvSpPr>
        <p:spPr>
          <a:xfrm>
            <a:off x="7259313" y="3660130"/>
            <a:ext cx="203019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UTP kabelis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7259313" y="3962363"/>
            <a:ext cx="203019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 bez ekrāna.</a:t>
            </a:r>
            <a:endParaRPr lang="en-US" sz="1200" dirty="0"/>
          </a:p>
        </p:txBody>
      </p:sp>
      <p:pic>
        <p:nvPicPr>
          <p:cNvPr id="15" name="Image 4" descr="Caurspīdīgs RJ45 konektors">    </p:cNvPr>
          <p:cNvPicPr>
            <a:picLocks noChangeAspect="1"/>
          </p:cNvPicPr>
          <p:nvPr/>
        </p:nvPicPr>
        <p:blipFill>
          <a:blip r:embed="rId5"/>
          <a:srcRect l="0" r="0" t="6926" b="6926"/>
          <a:stretch/>
        </p:blipFill>
        <p:spPr>
          <a:xfrm>
            <a:off x="9408175" y="1412230"/>
            <a:ext cx="1879600" cy="2159000"/>
          </a:xfrm>
          <a:prstGeom prst="roundRect">
            <a:avLst>
              <a:gd name="adj" fmla="val 4054"/>
            </a:avLst>
          </a:prstGeom>
        </p:spPr>
      </p:pic>
      <p:sp>
        <p:nvSpPr>
          <p:cNvPr id="16" name="Text 9"/>
          <p:cNvSpPr/>
          <p:nvPr/>
        </p:nvSpPr>
        <p:spPr>
          <a:xfrm>
            <a:off x="9408175" y="3660130"/>
            <a:ext cx="2030156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RJ45 konektori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9408175" y="3962363"/>
            <a:ext cx="2030156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Caurspīdīgi 8P8C konektori.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812800" y="4856386"/>
            <a:ext cx="10883392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Vēl noder knaibles plastmasas krusta nogriešanai. Pincete palīdz sakārtot vadus, bet var iztikt arī ar pirkstiem.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8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Savienošanas standarti T568A un T568B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361430"/>
            <a:ext cx="1088339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T568A</a:t>
            </a:r>
            <a:endParaRPr lang="en-US" sz="1600" dirty="0"/>
          </a:p>
        </p:txBody>
      </p:sp>
      <p:pic>
        <p:nvPicPr>
          <p:cNvPr id="4" name="Image 0" descr="T568A krāsu secība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668760"/>
            <a:ext cx="10566400" cy="60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874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874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balts/zaļš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21082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21082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zaļš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4290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4290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balts/oranžs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498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7498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zils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0706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0706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balts/zils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73914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3914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oranžs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7122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87122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balts/brūns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0033000" y="2341860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0033000" y="2585678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brūns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812800" y="3002223"/>
            <a:ext cx="1088339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T568B</a:t>
            </a:r>
            <a:endParaRPr lang="en-US" sz="1600" dirty="0"/>
          </a:p>
        </p:txBody>
      </p:sp>
      <p:pic>
        <p:nvPicPr>
          <p:cNvPr id="22" name="Image 1" descr="T568B krāsu secība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12800" y="3309541"/>
            <a:ext cx="10566400" cy="60960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874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7874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balts/oranžs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21082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26" name="Text 22"/>
          <p:cNvSpPr/>
          <p:nvPr/>
        </p:nvSpPr>
        <p:spPr>
          <a:xfrm>
            <a:off x="21082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oranžs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34290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34290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balts/zaļš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47498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6"/>
          <p:cNvSpPr/>
          <p:nvPr/>
        </p:nvSpPr>
        <p:spPr>
          <a:xfrm>
            <a:off x="47498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zils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60706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32" name="Text 28"/>
          <p:cNvSpPr/>
          <p:nvPr/>
        </p:nvSpPr>
        <p:spPr>
          <a:xfrm>
            <a:off x="60706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balts/zils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73914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0"/>
          <p:cNvSpPr/>
          <p:nvPr/>
        </p:nvSpPr>
        <p:spPr>
          <a:xfrm>
            <a:off x="73914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zaļš</a:t>
            </a:r>
            <a:endParaRPr lang="en-US" sz="1200" dirty="0"/>
          </a:p>
        </p:txBody>
      </p:sp>
      <p:sp>
        <p:nvSpPr>
          <p:cNvPr id="35" name="Text 31"/>
          <p:cNvSpPr/>
          <p:nvPr/>
        </p:nvSpPr>
        <p:spPr>
          <a:xfrm>
            <a:off x="87122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36" name="Text 32"/>
          <p:cNvSpPr/>
          <p:nvPr/>
        </p:nvSpPr>
        <p:spPr>
          <a:xfrm>
            <a:off x="87122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balts/brūns</a:t>
            </a:r>
            <a:endParaRPr lang="en-US" sz="1200" dirty="0"/>
          </a:p>
        </p:txBody>
      </p:sp>
      <p:sp>
        <p:nvSpPr>
          <p:cNvPr id="37" name="Text 33"/>
          <p:cNvSpPr/>
          <p:nvPr/>
        </p:nvSpPr>
        <p:spPr>
          <a:xfrm>
            <a:off x="10033000" y="3982641"/>
            <a:ext cx="137160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38" name="Text 34"/>
          <p:cNvSpPr/>
          <p:nvPr/>
        </p:nvSpPr>
        <p:spPr>
          <a:xfrm>
            <a:off x="10033000" y="4226471"/>
            <a:ext cx="13716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brūns</a:t>
            </a:r>
            <a:endParaRPr lang="en-US" sz="1200" dirty="0"/>
          </a:p>
        </p:txBody>
      </p:sp>
      <p:sp>
        <p:nvSpPr>
          <p:cNvPr id="39" name="Text 35"/>
          <p:cNvSpPr/>
          <p:nvPr/>
        </p:nvSpPr>
        <p:spPr>
          <a:xfrm>
            <a:off x="812800" y="4643003"/>
            <a:ext cx="10883392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shēmā oranžais un zaļais pāris samainās vietām. A vairāk izmanto Amerikā, B Eiropā. Es izmantoju </a:t>
            </a:r>
            <a:r>
              <a:rPr lang="en-US" sz="13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T568B</a:t>
            </a: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jo vecais konektors bija pēc B standarta.</a:t>
            </a:r>
            <a:endParaRPr lang="en-US" sz="1300" dirty="0"/>
          </a:p>
        </p:txBody>
      </p:sp>
      <p:sp>
        <p:nvSpPr>
          <p:cNvPr id="40" name="Text 36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41" name="Text 37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9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through un crossover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15405"/>
            <a:ext cx="5175250" cy="2728191"/>
          </a:xfrm>
          <a:prstGeom prst="roundRect">
            <a:avLst>
              <a:gd name="adj" fmla="val 3142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6018" y="1645444"/>
            <a:ext cx="4856619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through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046018" y="1993404"/>
            <a:ext cx="4856619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gals: T568B</a:t>
            </a:r>
            <a:endParaRPr lang="en-US" sz="1200" dirty="0"/>
          </a:p>
        </p:txBody>
      </p:sp>
      <p:pic>
        <p:nvPicPr>
          <p:cNvPr id="6" name="Image 0" descr="1. gals: T568B">    </p:cNvPr>
          <p:cNvPicPr>
            <a:picLocks noChangeAspect="1"/>
          </p:cNvPicPr>
          <p:nvPr/>
        </p:nvPicPr>
        <p:blipFill>
          <a:blip r:embed="rId1"/>
          <a:srcRect l="-481" r="-481" t="0" b="0"/>
          <a:stretch/>
        </p:blipFill>
        <p:spPr>
          <a:xfrm>
            <a:off x="1046018" y="2244837"/>
            <a:ext cx="4445000" cy="254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46018" y="2536937"/>
            <a:ext cx="4856619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gals: T568B</a:t>
            </a:r>
            <a:endParaRPr lang="en-US" sz="1200" dirty="0"/>
          </a:p>
        </p:txBody>
      </p:sp>
      <p:pic>
        <p:nvPicPr>
          <p:cNvPr id="8" name="Image 1" descr="2. gals: T568B">    </p:cNvPr>
          <p:cNvPicPr>
            <a:picLocks noChangeAspect="1"/>
          </p:cNvPicPr>
          <p:nvPr/>
        </p:nvPicPr>
        <p:blipFill>
          <a:blip r:embed="rId2"/>
          <a:srcRect l="-481" r="-481" t="0" b="0"/>
          <a:stretch/>
        </p:blipFill>
        <p:spPr>
          <a:xfrm>
            <a:off x="1046018" y="2788369"/>
            <a:ext cx="4445000" cy="254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46018" y="3131269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Abos galos ir viens standarts: A un A vai B un B.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046018" y="3451299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Savieno dažādas ierīces: datoru ar slēdzi vai maršrutētāju ar datoru.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6200775" y="1415405"/>
            <a:ext cx="5175250" cy="2728191"/>
          </a:xfrm>
          <a:prstGeom prst="roundRect">
            <a:avLst>
              <a:gd name="adj" fmla="val 3142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30818" y="1645444"/>
            <a:ext cx="4856619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Crossover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430818" y="1993404"/>
            <a:ext cx="4856619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gals: T568A</a:t>
            </a:r>
            <a:endParaRPr lang="en-US" sz="1200" dirty="0"/>
          </a:p>
        </p:txBody>
      </p:sp>
      <p:pic>
        <p:nvPicPr>
          <p:cNvPr id="14" name="Image 2" descr="1. gals: T568A">    </p:cNvPr>
          <p:cNvPicPr>
            <a:picLocks noChangeAspect="1"/>
          </p:cNvPicPr>
          <p:nvPr/>
        </p:nvPicPr>
        <p:blipFill>
          <a:blip r:embed="rId3"/>
          <a:srcRect l="-481" r="-481" t="0" b="0"/>
          <a:stretch/>
        </p:blipFill>
        <p:spPr>
          <a:xfrm>
            <a:off x="6430818" y="2244837"/>
            <a:ext cx="4445000" cy="2540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430818" y="2536937"/>
            <a:ext cx="4856619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gals: T568B</a:t>
            </a:r>
            <a:endParaRPr lang="en-US" sz="1200" dirty="0"/>
          </a:p>
        </p:txBody>
      </p:sp>
      <p:pic>
        <p:nvPicPr>
          <p:cNvPr id="16" name="Image 3" descr="2. gals: T568B">    </p:cNvPr>
          <p:cNvPicPr>
            <a:picLocks noChangeAspect="1"/>
          </p:cNvPicPr>
          <p:nvPr/>
        </p:nvPicPr>
        <p:blipFill>
          <a:blip r:embed="rId4"/>
          <a:srcRect l="-481" r="-481" t="0" b="0"/>
          <a:stretch/>
        </p:blipFill>
        <p:spPr>
          <a:xfrm>
            <a:off x="6430818" y="2788369"/>
            <a:ext cx="4445000" cy="2540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430818" y="3131269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Vienā galā ir A, otrā B. Pāris no 1. un 2. kontakta nonāk uz 3. un 6.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6430818" y="3682429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Savieno vienādas ierīces: datoru ar datoru vai slēdzi ar slēdzi.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812800" y="4400773"/>
            <a:ext cx="1088339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Divus datorus var savienot ar vienu crossover kabeli. Ja datoru ir trīs vai vairāk, vajag slēdzi.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0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II.2. Darba process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2090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Sagatavošana</a:t>
            </a:r>
            <a:endParaRPr lang="en-US" sz="1500" dirty="0"/>
          </a:p>
        </p:txBody>
      </p:sp>
      <p:pic>
        <p:nvPicPr>
          <p:cNvPr id="4" name="Image 0" descr="Kabelis ievietots striperī">    </p:cNvPr>
          <p:cNvPicPr>
            <a:picLocks noChangeAspect="1"/>
          </p:cNvPicPr>
          <p:nvPr/>
        </p:nvPicPr>
        <p:blipFill>
          <a:blip r:embed="rId1"/>
          <a:srcRect l="6364" r="6364" t="0" b="0"/>
          <a:stretch/>
        </p:blipFill>
        <p:spPr>
          <a:xfrm>
            <a:off x="812800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5872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Kabelis striperī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4919960"/>
            <a:ext cx="348824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Vispirms nogriezu bojāto konektoru. Tad kabeli ieliku striperī un pagriezu apkārt.</a:t>
            </a:r>
            <a:endParaRPr lang="en-US" sz="1400" dirty="0"/>
          </a:p>
        </p:txBody>
      </p:sp>
      <p:pic>
        <p:nvPicPr>
          <p:cNvPr id="7" name="Image 1" descr="Noņemts kabeļa apvalks">    </p:cNvPr>
          <p:cNvPicPr>
            <a:picLocks noChangeAspect="1"/>
          </p:cNvPicPr>
          <p:nvPr/>
        </p:nvPicPr>
        <p:blipFill>
          <a:blip r:embed="rId2"/>
          <a:srcRect l="6364" r="6364" t="0" b="0"/>
          <a:stretch/>
        </p:blipFill>
        <p:spPr>
          <a:xfrm>
            <a:off x="4402643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8" name="Text 4"/>
          <p:cNvSpPr/>
          <p:nvPr/>
        </p:nvSpPr>
        <p:spPr>
          <a:xfrm>
            <a:off x="4402643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Apvalka noņemšana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02643" y="49199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Apvalku noņēmu ar rezervi, lai būtu vieglāk strādāt ar vadiem.</a:t>
            </a:r>
            <a:endParaRPr lang="en-US" sz="1400" dirty="0"/>
          </a:p>
        </p:txBody>
      </p:sp>
      <p:pic>
        <p:nvPicPr>
          <p:cNvPr id="10" name="Image 2" descr="Atdalīti četri pāri">    </p:cNvPr>
          <p:cNvPicPr>
            <a:picLocks noChangeAspect="1"/>
          </p:cNvPicPr>
          <p:nvPr/>
        </p:nvPicPr>
        <p:blipFill>
          <a:blip r:embed="rId3"/>
          <a:srcRect l="0" r="0" t="17773" b="17773"/>
          <a:stretch/>
        </p:blipFill>
        <p:spPr>
          <a:xfrm>
            <a:off x="7992521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11" name="Text 6"/>
          <p:cNvSpPr/>
          <p:nvPr/>
        </p:nvSpPr>
        <p:spPr>
          <a:xfrm>
            <a:off x="7992521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Pāru atpīšana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992521" y="4919960"/>
            <a:ext cx="3488279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Atdalīju pārus un katru pāri atpinu.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Giacomo Alessandroni,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1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II.2. Darba process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2090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Vadu sagatavošana</a:t>
            </a:r>
            <a:endParaRPr lang="en-US" sz="1500" dirty="0"/>
          </a:p>
        </p:txBody>
      </p:sp>
      <p:pic>
        <p:nvPicPr>
          <p:cNvPr id="4" name="Image 0" descr="Plastmasas krusta nogriešana ar knaiblēm">    </p:cNvPr>
          <p:cNvPicPr>
            <a:picLocks noChangeAspect="1"/>
          </p:cNvPicPr>
          <p:nvPr/>
        </p:nvPicPr>
        <p:blipFill>
          <a:blip r:embed="rId1"/>
          <a:srcRect l="6364" r="6364" t="0" b="0"/>
          <a:stretch/>
        </p:blipFill>
        <p:spPr>
          <a:xfrm>
            <a:off x="812800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5872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Krusta nogriešana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4919960"/>
            <a:ext cx="348824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Kabelī ir plastmasas krusts. To nogriezu ar knaiblēm.</a:t>
            </a:r>
            <a:endParaRPr lang="en-US" sz="1400" dirty="0"/>
          </a:p>
        </p:txBody>
      </p:sp>
      <p:pic>
        <p:nvPicPr>
          <p:cNvPr id="7" name="Image 1" descr="Iztaisnoti un sakārtoti vadi">    </p:cNvPr>
          <p:cNvPicPr>
            <a:picLocks noChangeAspect="1"/>
          </p:cNvPicPr>
          <p:nvPr/>
        </p:nvPicPr>
        <p:blipFill>
          <a:blip r:embed="rId2"/>
          <a:srcRect l="0" r="0" t="17773" b="17773"/>
          <a:stretch/>
        </p:blipFill>
        <p:spPr>
          <a:xfrm>
            <a:off x="4402643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8" name="Text 4"/>
          <p:cNvSpPr/>
          <p:nvPr/>
        </p:nvSpPr>
        <p:spPr>
          <a:xfrm>
            <a:off x="4402643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Vadu kārtošana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02643" y="4919960"/>
            <a:ext cx="3488279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Iztaisnoju vadus un sakārtoju pēc T568B.</a:t>
            </a:r>
            <a:endParaRPr lang="en-US" sz="1400" dirty="0"/>
          </a:p>
        </p:txBody>
      </p:sp>
      <p:pic>
        <p:nvPicPr>
          <p:cNvPr id="10" name="Image 2" descr="Vadu nogriešana ar krimpētāja asmeni">    </p:cNvPr>
          <p:cNvPicPr>
            <a:picLocks noChangeAspect="1"/>
          </p:cNvPicPr>
          <p:nvPr/>
        </p:nvPicPr>
        <p:blipFill>
          <a:blip r:embed="rId3"/>
          <a:srcRect l="0" r="0" t="17773" b="17773"/>
          <a:stretch/>
        </p:blipFill>
        <p:spPr>
          <a:xfrm>
            <a:off x="7992521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11" name="Text 6"/>
          <p:cNvSpPr/>
          <p:nvPr/>
        </p:nvSpPr>
        <p:spPr>
          <a:xfrm>
            <a:off x="7992521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Vadu nogriešana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992521" y="49199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krimpētāja asmeni nogriezu vadus vienā garumā. Tas ir pats svarīgākais mērījums.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Giacomo Alessandroni,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2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II.2. Darba process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2090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Konektors un krimpēšana</a:t>
            </a:r>
            <a:endParaRPr lang="en-US" sz="1500" dirty="0"/>
          </a:p>
        </p:txBody>
      </p:sp>
      <p:pic>
        <p:nvPicPr>
          <p:cNvPr id="4" name="Image 0" descr="Vadi tiek iebīdīti konektorā">    </p:cNvPr>
          <p:cNvPicPr>
            <a:picLocks noChangeAspect="1"/>
          </p:cNvPicPr>
          <p:nvPr/>
        </p:nvPicPr>
        <p:blipFill>
          <a:blip r:embed="rId1"/>
          <a:srcRect l="0" r="0" t="17773" b="17773"/>
          <a:stretch/>
        </p:blipFill>
        <p:spPr>
          <a:xfrm>
            <a:off x="812800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5872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Konektora uzlikšana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4919960"/>
            <a:ext cx="348824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Iebīdīju vadus konektorā līdz galam. Konektoru turēju ar fiksatoru uz leju.</a:t>
            </a:r>
            <a:endParaRPr lang="en-US" sz="1400" dirty="0"/>
          </a:p>
        </p:txBody>
      </p:sp>
      <p:pic>
        <p:nvPicPr>
          <p:cNvPr id="7" name="Image 1" descr="Konektors uz kabeļa pirms krimpēšanas">    </p:cNvPr>
          <p:cNvPicPr>
            <a:picLocks noChangeAspect="1"/>
          </p:cNvPicPr>
          <p:nvPr/>
        </p:nvPicPr>
        <p:blipFill>
          <a:blip r:embed="rId2"/>
          <a:srcRect l="3455" r="3455" t="0" b="0"/>
          <a:stretch/>
        </p:blipFill>
        <p:spPr>
          <a:xfrm>
            <a:off x="4402643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8" name="Text 4"/>
          <p:cNvSpPr/>
          <p:nvPr/>
        </p:nvSpPr>
        <p:spPr>
          <a:xfrm>
            <a:off x="4402643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Pārbaude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02643" y="49199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Pirms krimpēšanas pārbaudīju krāsas un to, vai vadi aizsniedz konektora galu.</a:t>
            </a:r>
            <a:endParaRPr lang="en-US" sz="1400" dirty="0"/>
          </a:p>
        </p:txBody>
      </p:sp>
      <p:pic>
        <p:nvPicPr>
          <p:cNvPr id="10" name="Image 2" descr="Konektors krimpētāja ligzdā">    </p:cNvPr>
          <p:cNvPicPr>
            <a:picLocks noChangeAspect="1"/>
          </p:cNvPicPr>
          <p:nvPr/>
        </p:nvPicPr>
        <p:blipFill>
          <a:blip r:embed="rId3"/>
          <a:srcRect l="0" r="0" t="17773" b="17773"/>
          <a:stretch/>
        </p:blipFill>
        <p:spPr>
          <a:xfrm>
            <a:off x="7992521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11" name="Text 6"/>
          <p:cNvSpPr/>
          <p:nvPr/>
        </p:nvSpPr>
        <p:spPr>
          <a:xfrm>
            <a:off x="7992521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Krimpēšana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992521" y="49199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Ieliku konektoru krimpētāja ligzdā un stipri saspiedu.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Giacomo Alessandroni,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3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Kā pārbaudīt krimpēšanu</a:t>
            </a:r>
            <a:endParaRPr lang="en-US" sz="3200" dirty="0"/>
          </a:p>
        </p:txBody>
      </p:sp>
      <p:pic>
        <p:nvPicPr>
          <p:cNvPr id="3" name="Image 0" descr="Konektors uz kabeļa tuvplānā">    </p:cNvPr>
          <p:cNvPicPr>
            <a:picLocks noChangeAspect="1"/>
          </p:cNvPicPr>
          <p:nvPr/>
        </p:nvPicPr>
        <p:blipFill>
          <a:blip r:embed="rId1"/>
          <a:srcRect l="2000" r="2000" t="0" b="0"/>
          <a:stretch/>
        </p:blipFill>
        <p:spPr>
          <a:xfrm>
            <a:off x="812800" y="1412230"/>
            <a:ext cx="4572000" cy="3810000"/>
          </a:xfrm>
          <a:prstGeom prst="roundRect">
            <a:avLst>
              <a:gd name="adj" fmla="val 2000"/>
            </a:avLst>
          </a:prstGeom>
        </p:spPr>
      </p:pic>
      <p:sp>
        <p:nvSpPr>
          <p:cNvPr id="4" name="Text 1"/>
          <p:cNvSpPr/>
          <p:nvPr/>
        </p:nvSpPr>
        <p:spPr>
          <a:xfrm>
            <a:off x="5791200" y="1412230"/>
            <a:ext cx="5755640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Apvalks ir konektorā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791200" y="1706860"/>
            <a:ext cx="5755640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Izolācijai jābeidzas konektora iekšpusē, lai fiksators to piespiestu. Pliki vadi ārpusē ir kļūda.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791200" y="2397708"/>
            <a:ext cx="5755640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Vadi ir līdz galam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791200" y="2692338"/>
            <a:ext cx="5755640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Kontakti ir pašā konektora galā. Ja vads ir par īsu, kontakta nebūs.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791200" y="3152056"/>
            <a:ext cx="5755640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Krāsas ir pēc shēmas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791200" y="3446686"/>
            <a:ext cx="5755640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Pēc krimpēšanas neko nevar salabot. Ja ir kļūda, konektoru nogriež un visu dara no jauna.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Attēls: Giacomo Alessandroni,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4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II.3. Kabeļa testēšana</a:t>
            </a:r>
            <a:endParaRPr lang="en-US" sz="3200" dirty="0"/>
          </a:p>
        </p:txBody>
      </p:sp>
      <p:pic>
        <p:nvPicPr>
          <p:cNvPr id="3" name="Image 0" descr="Kabeļa testera galvenā un attālā daļa">    </p:cNvPr>
          <p:cNvPicPr>
            <a:picLocks noChangeAspect="1"/>
          </p:cNvPicPr>
          <p:nvPr/>
        </p:nvPicPr>
        <p:blipFill>
          <a:blip r:embed="rId1"/>
          <a:srcRect l="1786" r="1786" t="0" b="0"/>
          <a:stretch/>
        </p:blipFill>
        <p:spPr>
          <a:xfrm>
            <a:off x="812800" y="1412230"/>
            <a:ext cx="4572000" cy="3556000"/>
          </a:xfrm>
          <a:prstGeom prst="roundRect">
            <a:avLst>
              <a:gd name="adj" fmla="val 2143"/>
            </a:avLst>
          </a:prstGeom>
        </p:spPr>
      </p:pic>
      <p:sp>
        <p:nvSpPr>
          <p:cNvPr id="4" name="Text 1"/>
          <p:cNvSpPr/>
          <p:nvPr/>
        </p:nvSpPr>
        <p:spPr>
          <a:xfrm>
            <a:off x="5858741" y="1412230"/>
            <a:ext cx="5680479" cy="3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6459" indent="-186459">
              <a:lnSpc>
                <a:spcPts val="203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Abus kabeļa galus iespraudu testerī: vienu galvenajā daļā, otru attālajā daļā.</a:t>
            </a:r>
            <a:endParaRPr lang="en-US" sz="1400" dirty="0"/>
          </a:p>
          <a:p>
            <a:pPr algn="l" marL="186459" indent="-186459">
              <a:lnSpc>
                <a:spcPts val="203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Katrā daļā ir rinda ar astoņām lampiņām un G.</a:t>
            </a:r>
            <a:endParaRPr lang="en-US" sz="1400" dirty="0"/>
          </a:p>
          <a:p>
            <a:pPr algn="l" marL="186459" indent="-186459">
              <a:lnSpc>
                <a:spcPts val="203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 lampiņas iedegas secīgi, 1 pret 1, 2 pret 2 un tā līdz 8, kabelis ir kārtībā.</a:t>
            </a:r>
            <a:endParaRPr lang="en-US" sz="1400" dirty="0"/>
          </a:p>
          <a:p>
            <a:pPr algn="l" marL="186459" indent="-186459">
              <a:lnSpc>
                <a:spcPts val="2030"/>
              </a:lnSpc>
              <a:buSzPct val="100%"/>
              <a:buFontTx/>
              <a:buAutoNum type="arabicPeriod" startAt="1"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Ja, piemēram, 1 iedegas pret 3, pāri ir sajaukti.</a:t>
            </a:r>
            <a:endParaRPr lang="en-US" sz="1400" dirty="0"/>
          </a:p>
          <a:p>
            <a:pPr algn="l" marL="186459" indent="-186459">
              <a:lnSpc>
                <a:spcPts val="2030"/>
              </a:lnSpc>
              <a:buSzPct val="100%"/>
              <a:buFontTx/>
              <a:buAutoNum type="arabicPeriod" startAt="1"/>
            </a:pPr>
            <a:r>
              <a:rPr lang="en-US" sz="14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ir zemējums jeb ekrāns. UTP kabelim G neiedegas, un tā nav kļūda.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Attēls: Giacomo Alessandroni,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5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Testa rezultāti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390005"/>
            <a:ext cx="4565650" cy="3101686"/>
          </a:xfrm>
          <a:prstGeom prst="roundRect">
            <a:avLst>
              <a:gd name="adj" fmla="val 2764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pic>
        <p:nvPicPr>
          <p:cNvPr id="4" name="Image 0" descr="Testeris, visi četri pāri deg">    </p:cNvPr>
          <p:cNvPicPr>
            <a:picLocks noChangeAspect="1"/>
          </p:cNvPicPr>
          <p:nvPr/>
        </p:nvPicPr>
        <p:blipFill>
          <a:blip r:embed="rId1"/>
          <a:srcRect l="2805" r="2805" t="0" b="0"/>
          <a:stretch/>
        </p:blipFill>
        <p:spPr>
          <a:xfrm>
            <a:off x="1020618" y="1594644"/>
            <a:ext cx="1587500" cy="2540000"/>
          </a:xfrm>
          <a:prstGeom prst="roundRect">
            <a:avLst>
              <a:gd name="adj" fmla="val 4800"/>
            </a:avLst>
          </a:prstGeom>
        </p:spPr>
      </p:pic>
      <p:sp>
        <p:nvSpPr>
          <p:cNvPr id="5" name="Text 2"/>
          <p:cNvSpPr/>
          <p:nvPr/>
        </p:nvSpPr>
        <p:spPr>
          <a:xfrm>
            <a:off x="2785918" y="1594644"/>
            <a:ext cx="2462796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Labs rezultāts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785918" y="1914674"/>
            <a:ext cx="2462796" cy="718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 četri pāri deg: 1 un 2, 3 un 6, 4 un 5, 7 un 8. Kabelis ir savienots pareizi.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591175" y="1390005"/>
            <a:ext cx="5784850" cy="3101686"/>
          </a:xfrm>
          <a:prstGeom prst="roundRect">
            <a:avLst>
              <a:gd name="adj" fmla="val 2764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795818" y="1594644"/>
            <a:ext cx="3149600" cy="2692400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5897418" y="17216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97418" y="20264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897418" y="23312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897418" y="26360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897418" y="29408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897418" y="32456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897418" y="35504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897418" y="38552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pic>
        <p:nvPicPr>
          <p:cNvPr id="17" name="Image 1" descr="Vadu karte: 1 un 3 samainīti, 6 pārrauts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227618" y="1721644"/>
            <a:ext cx="2286000" cy="24384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539018" y="17216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8539018" y="20264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8539018" y="23312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8539018" y="26360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8539018" y="29408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8539018" y="32456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8539018" y="35504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8539018" y="3855244"/>
            <a:ext cx="304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9123218" y="1594644"/>
            <a:ext cx="210960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C85A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Rezultāts ar kļūdu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9123218" y="1914674"/>
            <a:ext cx="2109609" cy="718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Vadi 1 un 3 ir samainīti, tāpēc lampiņa 1 iedegas pret 3.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9123218" y="2684252"/>
            <a:ext cx="2109609" cy="718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Vads 6 neaizsniedz kontaktu, tāpēc lampiņa 6 neiedegas.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9123218" y="3453829"/>
            <a:ext cx="210960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Konektors jānogriež un jāuzliek no jauna.</a:t>
            </a:r>
            <a:endParaRPr lang="en-US" sz="1300" dirty="0"/>
          </a:p>
        </p:txBody>
      </p:sp>
      <p:sp>
        <p:nvSpPr>
          <p:cNvPr id="30" name="Text 26"/>
          <p:cNvSpPr/>
          <p:nvPr/>
        </p:nvSpPr>
        <p:spPr>
          <a:xfrm>
            <a:off x="812800" y="4723470"/>
            <a:ext cx="1088339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Mans tests: [ieraksti savu testa rezultātu]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Attēls: Smial,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6">
    <p:bg>
      <p:bgPr>
        <a:solidFill>
          <a:srgbClr val="1422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atch paneļa aizmugure ar dzelteniem kabeļiem">    </p:cNvPr>
          <p:cNvPicPr>
            <a:picLocks noChangeAspect="1"/>
          </p:cNvPicPr>
          <p:nvPr/>
        </p:nvPicPr>
        <p:blipFill>
          <a:blip r:embed="rId1"/>
          <a:srcRect l="0" r="0" t="2907" b="2907"/>
          <a:stretch/>
        </p:blipFill>
        <p:spPr>
          <a:xfrm>
            <a:off x="6731000" y="0"/>
            <a:ext cx="5461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600982"/>
            <a:ext cx="5624830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Praktiskais darbs</a:t>
            </a:r>
            <a:endParaRPr lang="en-US" sz="14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800" y="3002297"/>
            <a:ext cx="5624830" cy="718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 daļa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812800" y="3848100"/>
            <a:ext cx="5624830" cy="434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RJ45 moduļa (jack) pieslēgšana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7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III.1. Izmantotie instrumenti un materiāli</a:t>
            </a:r>
            <a:endParaRPr lang="en-US" sz="3200" dirty="0"/>
          </a:p>
        </p:txBody>
      </p:sp>
      <p:pic>
        <p:nvPicPr>
          <p:cNvPr id="3" name="Image 0" descr="Oranžs keystone modulis">    </p:cNvPr>
          <p:cNvPicPr>
            <a:picLocks noChangeAspect="1"/>
          </p:cNvPicPr>
          <p:nvPr/>
        </p:nvPicPr>
        <p:blipFill>
          <a:blip r:embed="rId1"/>
          <a:srcRect l="0" r="0" t="3324" b="3324"/>
          <a:stretch/>
        </p:blipFill>
        <p:spPr>
          <a:xfrm>
            <a:off x="812800" y="1412230"/>
            <a:ext cx="3251200" cy="2603500"/>
          </a:xfrm>
          <a:prstGeom prst="roundRect">
            <a:avLst>
              <a:gd name="adj" fmla="val 2927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41046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Keystone modulis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12800" y="4437360"/>
            <a:ext cx="348824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Keystone ir ļoti populārs moduļu standarts. Modulis ieklikšķas rozetē vai panelī.</a:t>
            </a:r>
            <a:endParaRPr lang="en-US" sz="1400" dirty="0"/>
          </a:p>
        </p:txBody>
      </p:sp>
      <p:pic>
        <p:nvPicPr>
          <p:cNvPr id="6" name="Image 1" descr="Iespiešanas instruments ar diviem uzgaļiem">    </p:cNvPr>
          <p:cNvPicPr>
            <a:picLocks noChangeAspect="1"/>
          </p:cNvPicPr>
          <p:nvPr/>
        </p:nvPicPr>
        <p:blipFill>
          <a:blip r:embed="rId2"/>
          <a:srcRect l="3171" r="3171" t="0" b="0"/>
          <a:stretch/>
        </p:blipFill>
        <p:spPr>
          <a:xfrm>
            <a:off x="4402643" y="1412230"/>
            <a:ext cx="3251200" cy="2603500"/>
          </a:xfrm>
          <a:prstGeom prst="roundRect">
            <a:avLst>
              <a:gd name="adj" fmla="val 2927"/>
            </a:avLst>
          </a:prstGeom>
        </p:spPr>
      </p:pic>
      <p:sp>
        <p:nvSpPr>
          <p:cNvPr id="7" name="Text 3"/>
          <p:cNvSpPr/>
          <p:nvPr/>
        </p:nvSpPr>
        <p:spPr>
          <a:xfrm>
            <a:off x="4402643" y="41046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Iespiešanas instruments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402643" y="4437360"/>
            <a:ext cx="3488279" cy="77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Iespiež vadus kontaktos. Tam ir amortizators, nazis liekajiem galiem un spiešanas stipruma regulēšana.</a:t>
            </a:r>
            <a:endParaRPr lang="en-US" sz="1400" dirty="0"/>
          </a:p>
        </p:txBody>
      </p:sp>
      <p:pic>
        <p:nvPicPr>
          <p:cNvPr id="9" name="Image 2" descr="Instrumentu komplekts somā">    </p:cNvPr>
          <p:cNvPicPr>
            <a:picLocks noChangeAspect="1"/>
          </p:cNvPicPr>
          <p:nvPr/>
        </p:nvPicPr>
        <p:blipFill>
          <a:blip r:embed="rId3"/>
          <a:srcRect l="3171" r="3171" t="0" b="0"/>
          <a:stretch/>
        </p:blipFill>
        <p:spPr>
          <a:xfrm>
            <a:off x="7992521" y="1412230"/>
            <a:ext cx="3251200" cy="2603500"/>
          </a:xfrm>
          <a:prstGeom prst="roundRect">
            <a:avLst>
              <a:gd name="adj" fmla="val 2927"/>
            </a:avLst>
          </a:prstGeom>
        </p:spPr>
      </p:pic>
      <p:sp>
        <p:nvSpPr>
          <p:cNvPr id="10" name="Text 5"/>
          <p:cNvSpPr/>
          <p:nvPr/>
        </p:nvSpPr>
        <p:spPr>
          <a:xfrm>
            <a:off x="7992521" y="41046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Striperis un testeris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7992521" y="4437360"/>
            <a:ext cx="3488279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Apvalka noņemšanai un pārbaudei.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812800" y="5438093"/>
            <a:ext cx="10883392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Vēl vajag UTP kabeli, rozeti un šķērītes liekajiem vadu galiem.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8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III.2. Darba process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2090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Vadu ielikšana</a:t>
            </a:r>
            <a:endParaRPr lang="en-US" sz="1500" dirty="0"/>
          </a:p>
        </p:txBody>
      </p:sp>
      <p:pic>
        <p:nvPicPr>
          <p:cNvPr id="4" name="Image 0" descr="Rozetes mehānisms ar A un B krāsu shēmu">    </p:cNvPr>
          <p:cNvPicPr>
            <a:picLocks noChangeAspect="1"/>
          </p:cNvPicPr>
          <p:nvPr/>
        </p:nvPicPr>
        <p:blipFill>
          <a:blip r:embed="rId1"/>
          <a:srcRect l="0" r="0" t="17773" b="17773"/>
          <a:stretch/>
        </p:blipFill>
        <p:spPr>
          <a:xfrm>
            <a:off x="812800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5872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Krāsu shēma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4919960"/>
            <a:ext cx="3488242" cy="77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striperi noņēmu apvalku. Uz moduļa ir ražotāja krāsu shēma ar A un B variantu. Izvēlējos B.</a:t>
            </a:r>
            <a:endParaRPr lang="en-US" sz="1400" dirty="0"/>
          </a:p>
        </p:txBody>
      </p:sp>
      <p:pic>
        <p:nvPicPr>
          <p:cNvPr id="7" name="Image 1" descr="Vads ielikts kontakta kanālā">    </p:cNvPr>
          <p:cNvPicPr>
            <a:picLocks noChangeAspect="1"/>
          </p:cNvPicPr>
          <p:nvPr/>
        </p:nvPicPr>
        <p:blipFill>
          <a:blip r:embed="rId2"/>
          <a:srcRect l="11091" r="11091" t="0" b="0"/>
          <a:stretch/>
        </p:blipFill>
        <p:spPr>
          <a:xfrm>
            <a:off x="4402643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8" name="Text 4"/>
          <p:cNvSpPr/>
          <p:nvPr/>
        </p:nvSpPr>
        <p:spPr>
          <a:xfrm>
            <a:off x="4402643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Vadu ielikšana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02643" y="4919960"/>
            <a:ext cx="3488279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Katru vadu ieliku savā kanālā pēc krāsas.</a:t>
            </a:r>
            <a:endParaRPr lang="en-US" sz="1400" dirty="0"/>
          </a:p>
        </p:txBody>
      </p:sp>
      <p:pic>
        <p:nvPicPr>
          <p:cNvPr id="10" name="Image 2" descr="Vadu iespiešana ar instrumentu">    </p:cNvPr>
          <p:cNvPicPr>
            <a:picLocks noChangeAspect="1"/>
          </p:cNvPicPr>
          <p:nvPr/>
        </p:nvPicPr>
        <p:blipFill>
          <a:blip r:embed="rId3"/>
          <a:srcRect l="6455" r="6455" t="0" b="0"/>
          <a:stretch/>
        </p:blipFill>
        <p:spPr>
          <a:xfrm>
            <a:off x="7992521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11" name="Text 6"/>
          <p:cNvSpPr/>
          <p:nvPr/>
        </p:nvSpPr>
        <p:spPr>
          <a:xfrm>
            <a:off x="7992521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Iespiešana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992521" y="4919960"/>
            <a:ext cx="4064015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instrumentu iespiedu katru vadu uz leju.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9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III.2. Darba process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2090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Iespiešana un pārbaude</a:t>
            </a:r>
            <a:endParaRPr lang="en-US" sz="1500" dirty="0"/>
          </a:p>
        </p:txBody>
      </p:sp>
      <p:pic>
        <p:nvPicPr>
          <p:cNvPr id="4" name="Image 0" descr="Instruments nospiests līdz galam">    </p:cNvPr>
          <p:cNvPicPr>
            <a:picLocks noChangeAspect="1"/>
          </p:cNvPicPr>
          <p:nvPr/>
        </p:nvPicPr>
        <p:blipFill>
          <a:blip r:embed="rId1"/>
          <a:srcRect l="11091" r="11091" t="0" b="0"/>
          <a:stretch/>
        </p:blipFill>
        <p:spPr>
          <a:xfrm>
            <a:off x="812800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5" name="Text 2"/>
          <p:cNvSpPr/>
          <p:nvPr/>
        </p:nvSpPr>
        <p:spPr>
          <a:xfrm>
            <a:off x="812800" y="45872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Instruments līdz galam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12800" y="4919960"/>
            <a:ext cx="3589843" cy="274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 vads ir iespiests, instruments noklikšķ.</a:t>
            </a:r>
            <a:endParaRPr lang="en-US" sz="1400" dirty="0"/>
          </a:p>
        </p:txBody>
      </p:sp>
      <p:pic>
        <p:nvPicPr>
          <p:cNvPr id="7" name="Image 1" descr="Liekais vada gals nogriezts">    </p:cNvPr>
          <p:cNvPicPr>
            <a:picLocks noChangeAspect="1"/>
          </p:cNvPicPr>
          <p:nvPr/>
        </p:nvPicPr>
        <p:blipFill>
          <a:blip r:embed="rId2"/>
          <a:srcRect l="11091" r="11091" t="0" b="0"/>
          <a:stretch/>
        </p:blipFill>
        <p:spPr>
          <a:xfrm>
            <a:off x="4402643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8" name="Text 4"/>
          <p:cNvSpPr/>
          <p:nvPr/>
        </p:nvSpPr>
        <p:spPr>
          <a:xfrm>
            <a:off x="4402643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Lieko galu nogriešana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02643" y="49199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Nazis nogrieza lieko galu. Var nogriezt arī ar šķērītēm.</a:t>
            </a:r>
            <a:endParaRPr lang="en-US" sz="1400" dirty="0"/>
          </a:p>
        </p:txBody>
      </p:sp>
      <p:pic>
        <p:nvPicPr>
          <p:cNvPr id="10" name="Image 2" descr="Gatava rozete ar pieslēgtiem kabeļiem">    </p:cNvPr>
          <p:cNvPicPr>
            <a:picLocks noChangeAspect="1"/>
          </p:cNvPicPr>
          <p:nvPr/>
        </p:nvPicPr>
        <p:blipFill>
          <a:blip r:embed="rId3"/>
          <a:srcRect l="0" r="0" t="17773" b="17773"/>
          <a:stretch/>
        </p:blipFill>
        <p:spPr>
          <a:xfrm>
            <a:off x="7992521" y="1704330"/>
            <a:ext cx="3251200" cy="2794000"/>
          </a:xfrm>
          <a:prstGeom prst="roundRect">
            <a:avLst>
              <a:gd name="adj" fmla="val 2727"/>
            </a:avLst>
          </a:prstGeom>
        </p:spPr>
      </p:pic>
      <p:sp>
        <p:nvSpPr>
          <p:cNvPr id="11" name="Text 6"/>
          <p:cNvSpPr/>
          <p:nvPr/>
        </p:nvSpPr>
        <p:spPr>
          <a:xfrm>
            <a:off x="7992521" y="45872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Gatavs savienojums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992521" y="49199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 astoņi vadi ir savās vietās. Ja ir vāciņš, to uzliek virsū.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0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III.3. Pieslēgšana pie datora rozetes</a:t>
            </a:r>
            <a:endParaRPr lang="en-US" sz="3200" dirty="0"/>
          </a:p>
        </p:txBody>
      </p:sp>
      <p:pic>
        <p:nvPicPr>
          <p:cNvPr id="3" name="Image 0" descr="Rozetes rāmis ar moduļiem">    </p:cNvPr>
          <p:cNvPicPr>
            <a:picLocks noChangeAspect="1"/>
          </p:cNvPicPr>
          <p:nvPr/>
        </p:nvPicPr>
        <p:blipFill>
          <a:blip r:embed="rId1"/>
          <a:srcRect l="0" r="0" t="17522" b="17522"/>
          <a:stretch/>
        </p:blipFill>
        <p:spPr>
          <a:xfrm>
            <a:off x="812800" y="1412230"/>
            <a:ext cx="3251200" cy="3048000"/>
          </a:xfrm>
          <a:prstGeom prst="roundRect">
            <a:avLst>
              <a:gd name="adj" fmla="val 2500"/>
            </a:avLst>
          </a:prstGeom>
        </p:spPr>
      </p:pic>
      <p:sp>
        <p:nvSpPr>
          <p:cNvPr id="4" name="Text 1"/>
          <p:cNvSpPr/>
          <p:nvPr/>
        </p:nvSpPr>
        <p:spPr>
          <a:xfrm>
            <a:off x="812800" y="4549130"/>
            <a:ext cx="3488242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Modulis rāmī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12800" y="4881860"/>
            <a:ext cx="3488242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Gatavo moduli iespiedu rozetes rāmī, līdz tas noklikšķēja.</a:t>
            </a:r>
            <a:endParaRPr lang="en-US" sz="1400" dirty="0"/>
          </a:p>
        </p:txBody>
      </p:sp>
      <p:pic>
        <p:nvPicPr>
          <p:cNvPr id="6" name="Image 1" descr="Datora rozete pie sienas">    </p:cNvPr>
          <p:cNvPicPr>
            <a:picLocks noChangeAspect="1"/>
          </p:cNvPicPr>
          <p:nvPr/>
        </p:nvPicPr>
        <p:blipFill>
          <a:blip r:embed="rId2"/>
          <a:srcRect l="0" r="0" t="17656" b="17656"/>
          <a:stretch/>
        </p:blipFill>
        <p:spPr>
          <a:xfrm>
            <a:off x="4402643" y="1412230"/>
            <a:ext cx="3251200" cy="3048000"/>
          </a:xfrm>
          <a:prstGeom prst="roundRect">
            <a:avLst>
              <a:gd name="adj" fmla="val 2500"/>
            </a:avLst>
          </a:prstGeom>
        </p:spPr>
      </p:pic>
      <p:sp>
        <p:nvSpPr>
          <p:cNvPr id="7" name="Text 3"/>
          <p:cNvSpPr/>
          <p:nvPr/>
        </p:nvSpPr>
        <p:spPr>
          <a:xfrm>
            <a:off x="4402643" y="45491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Rozete pie sienas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402643" y="4881860"/>
            <a:ext cx="3488279" cy="523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Rozeti piestiprina sienā vai uz sienas, bieži blakus elektrības rozetēm.</a:t>
            </a:r>
            <a:endParaRPr lang="en-US" sz="1400" dirty="0"/>
          </a:p>
        </p:txBody>
      </p:sp>
      <p:pic>
        <p:nvPicPr>
          <p:cNvPr id="9" name="Image 2" descr="Patch panelis ar pievienotiem patch cord">    </p:cNvPr>
          <p:cNvPicPr>
            <a:picLocks noChangeAspect="1"/>
          </p:cNvPicPr>
          <p:nvPr/>
        </p:nvPicPr>
        <p:blipFill>
          <a:blip r:embed="rId3"/>
          <a:srcRect l="14167" r="14167" t="0" b="0"/>
          <a:stretch/>
        </p:blipFill>
        <p:spPr>
          <a:xfrm>
            <a:off x="7992521" y="1412230"/>
            <a:ext cx="3251200" cy="3048000"/>
          </a:xfrm>
          <a:prstGeom prst="roundRect">
            <a:avLst>
              <a:gd name="adj" fmla="val 2500"/>
            </a:avLst>
          </a:prstGeom>
        </p:spPr>
      </p:pic>
      <p:sp>
        <p:nvSpPr>
          <p:cNvPr id="10" name="Text 5"/>
          <p:cNvSpPr/>
          <p:nvPr/>
        </p:nvSpPr>
        <p:spPr>
          <a:xfrm>
            <a:off x="7992521" y="4549130"/>
            <a:ext cx="348827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Savienojums ar skapi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7992521" y="4881860"/>
            <a:ext cx="3488279" cy="772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Kabeļa otrs gals ir patch panelī. No paneļa patch cord iet uz slēdzi, no rozetes uz datoru.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812800" y="6238267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10566400" y="6238267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79800" y="6238267"/>
            <a:ext cx="52324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Attēli: Wikimedia Commons (6. avots)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>
  <p:cSld name="Slide 31">
    <p:bg>
      <p:bgPr>
        <a:solidFill>
          <a:srgbClr val="1422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Secinājums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412230"/>
            <a:ext cx="9156700" cy="688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Šajā darbā es uzzināju, kas ir vītais pāris, kāpēc vadi ir savīti un kā kabeļus iedala pēc pielietojuma, ekranējuma un kategorijām.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12800" y="2278360"/>
            <a:ext cx="9156700" cy="688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iemācījos uzlikt RJ45 konektoru pēc T568B shēmas un pieslēgt RJ45 moduli. Svarīgākais ir pareiza krāsu secība un tas, lai apvalks būtu konektorā.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3144490"/>
            <a:ext cx="10668000" cy="3568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Kabeli pārbaudīju ar testeri: [mans testa rezultāts]. Visgrūtāk man bija [grūtākais posms].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2800" y="3679155"/>
            <a:ext cx="9156700" cy="3568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F5EF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Darba mērķis ir sasniegts.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2800" y="6238280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566400" y="6238280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9B4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2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Informācijas avoti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415405"/>
            <a:ext cx="5175250" cy="3086317"/>
          </a:xfrm>
          <a:prstGeom prst="roundRect">
            <a:avLst>
              <a:gd name="adj" fmla="val 2778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6018" y="1645444"/>
            <a:ext cx="485661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Teksts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6018" y="1978174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ISO/IEC 11801. Information technology: Generic cabling for customer premises.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6018" y="2529334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TIA/EIA 568. T568A un T568B pieslēgšanas shēmas.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46018" y="2849364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Datortīklu stundas lekcija un video materiāli, 2026. gada oktobris.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46018" y="3400499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Wikipedia: ISO/IEC 11801. </a:t>
            </a: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en.wikipedia.org/wiki/ISO/IEC_11801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46018" y="3951660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Wikipedia: Twisted pair. </a:t>
            </a: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en.wikipedia.org/wiki/Twisted_pair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00775" y="1415405"/>
            <a:ext cx="5175250" cy="3086317"/>
          </a:xfrm>
          <a:prstGeom prst="roundRect">
            <a:avLst>
              <a:gd name="adj" fmla="val 2778"/>
            </a:avLst>
          </a:prstGeom>
          <a:solidFill>
            <a:srgbClr val="FFFBF4"/>
          </a:solidFill>
          <a:ln w="6350">
            <a:solidFill>
              <a:srgbClr val="E4DCC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30818" y="1645444"/>
            <a:ext cx="4856619" cy="269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C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30818" y="1978174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Wikimedia Commons, </a:t>
            </a: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commons.wikimedia.org</a:t>
            </a: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Foto ar brīvām licencēm.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30818" y="2529334"/>
            <a:ext cx="4856619" cy="487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RJ45 kabeļa salikšanas foto sērija: Giacomo Alessandroni, CC BY SA 4.0.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30818" y="3080469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LSA spaiļu foto sērija: Katharsis, CC BY SA 3.0.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30818" y="3400499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Keystone moduļi un rāmis: Dmeranda, publiskais īpašums.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30818" y="3720529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Kabeļa testeris: Smial, FAL.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30818" y="4040560"/>
            <a:ext cx="4856619" cy="2565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Pārējo attēlu autori ir nākamajā slaidā.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2800" y="4758903"/>
            <a:ext cx="10883392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Saites skatītas 2026. gada 14. oktobrī.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566400" y="6238280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3">
    <p:bg>
      <p:bgPr>
        <a:solidFill>
          <a:srgbClr val="F5EF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711200"/>
            <a:ext cx="10883392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2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Attēlu autori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36143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Vītais pāris: Agott, CC BY SA 3.0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1612875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UTP griezums: Mx. Granger, CC0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186432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U/UTP: Vincent, CC BY SA 3.0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211574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S/FTP: Bewareircd, publiskais īpašums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2800" y="2367186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6: G. Alessandroni, CC BY SA 4.0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261863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Plug: David Monniau, CC BY SA 3.0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12800" y="287005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Rozete: Fredquint, CC BY SA 4.0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12800" y="3121496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Panelis: Phiarc, CC BY SA 4.0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12800" y="337294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 Konektors: Mx. Granger, CC0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00" y="362438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 Testeris: </a:t>
            </a: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heimnetzwerke.net</a:t>
            </a: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CC BY 4.0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2800" y="387580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 Panelis: Matthaus Wander, CC BY 4.0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12800" y="4127252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27. Komplekts: </a:t>
            </a: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heimnetzwerke.net</a:t>
            </a: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CC BY 4.0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12800" y="437869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28. Iespiešana: JendaB, publiskais īpašums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2800" y="4630142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 Panelis: Jacek Ruzyczka, CC BY SA 4.0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419600" y="136143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Skapis: Dsimic, CC BY SA 4.0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419600" y="1612875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Pāri: Talifero, CC BY SA 3.0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419600" y="186432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F/UTP: Baran Ivo, publiskais īpašums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19600" y="211574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Marķējums: Phiarc, CC BY SA 4.0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19600" y="2367186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7: Ru wiki, publiskais īpašums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19600" y="261863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Jack: Dmeranda, publiskais īpašums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419600" y="287005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Rozete: GLec, CC BY SA 3.0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419600" y="3121496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Slēdzis: VulcanSphere, CC BY 4.0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419600" y="337294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 Krimpētājs: J. H. Addicks, GFDL 1.2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419600" y="362438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līdz 24. Soļi: G. Alessandroni, CC BY SA 4.0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419600" y="387580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27. Modulis: Dmeranda, publiskais īpašums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419600" y="4127252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28. Shēma: 2pem, CC BY SA 4.0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419600" y="437869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29. Rozete: </a:t>
            </a: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heimnetzwerke.net</a:t>
            </a: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CC BY 4.0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419600" y="4630142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 Rozete: Fredquint, CC BY SA 4.0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026400" y="136143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Griezums: TubeTimeUS, CC BY SA 4.0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026400" y="1612875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Marķējums: G. Alessandroni, CC BY SA 4.0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026400" y="1864320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U/FTP: Raimond Spekking, CC BY SA 4.0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026400" y="211574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5e: Santeri Viinamaki, CC BY SA 4.0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026400" y="2367186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8: Mx. Granger, CC0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8026400" y="261863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Patch cord: Disk Depot Ltd, CC BY SA 4.0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8026400" y="2870051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Skapis: Ustas, CC BY SA 3.0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026400" y="3121496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 Kabelis: Nestor Dioney, CC BY SA 4.0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8026400" y="3372941"/>
            <a:ext cx="3453384" cy="452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 Striperis, konektori: G. Alessandroni, CC BY SA 4.0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8026400" y="383770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25. Testeris: Smial, FAL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8026400" y="4089152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27. Instruments: Adamantios, CC BY SA 3.0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8026400" y="4340597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un 29. Spaile: Katharsis, CC BY SA 3.0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8026400" y="4592042"/>
            <a:ext cx="3453384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6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 Rāmis: Dmeranda, publiskais īpašums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12800" y="6238280"/>
            <a:ext cx="340106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Vītā pāra kabelis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10566400" y="6238280"/>
            <a:ext cx="812800" cy="238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963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ītā pāra kabelis">
  <a:themeElements>
    <a:clrScheme name="Vītā pāra kabelis">
      <a:dk1>
        <a:srgbClr val="1C2630"/>
      </a:dk1>
      <a:lt1>
        <a:srgbClr val="F5EFE4"/>
      </a:lt1>
      <a:dk2>
        <a:srgbClr val="52585D"/>
      </a:dk2>
      <a:lt2>
        <a:srgbClr val="DFDBD2"/>
      </a:lt2>
      <a:accent1>
        <a:srgbClr val="2C6E8F"/>
      </a:accent1>
      <a:accent2>
        <a:srgbClr val="C85A17"/>
      </a:accent2>
      <a:accent3>
        <a:srgbClr val="59636D"/>
      </a:accent3>
      <a:accent4>
        <a:srgbClr val="A9B4BE"/>
      </a:accent4>
      <a:accent5>
        <a:srgbClr val="9AA0A6"/>
      </a:accent5>
      <a:accent6>
        <a:srgbClr val="737678"/>
      </a:accent6>
      <a:hlink>
        <a:srgbClr val="0563C1"/>
      </a:hlink>
      <a:folHlink>
        <a:srgbClr val="954F72"/>
      </a:folHlink>
    </a:clrScheme>
    <a:fontScheme name="Vītā pāra kabeli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Vītā pāra kabelis</vt:lpstr>
      <vt:lpstr>Saturs</vt:lpstr>
      <vt:lpstr>Ievads</vt:lpstr>
      <vt:lpstr>4. Praktiskais darbs</vt:lpstr>
      <vt:lpstr>I.1. Skaidrojums</vt:lpstr>
      <vt:lpstr>Kāpēc vadi ir savīti</vt:lpstr>
      <vt:lpstr>Iedalījums pēc pielietojuma</vt:lpstr>
      <vt:lpstr>I.2. Ekranējuma veidi</vt:lpstr>
      <vt:lpstr>Apzīmējumi pēc ISO/IEC 11801</vt:lpstr>
      <vt:lpstr>I.3. Kabeļu kategorijas</vt:lpstr>
      <vt:lpstr>Kategorijas attēlos</vt:lpstr>
      <vt:lpstr>I.4. Kabeļu sistēmas komponenti</vt:lpstr>
      <vt:lpstr>Datora rozetes</vt:lpstr>
      <vt:lpstr>Komutācijas skapis</vt:lpstr>
      <vt:lpstr>Strukturētā kabeļu sistēma</vt:lpstr>
      <vt:lpstr>4. Praktiskais darbs</vt:lpstr>
      <vt:lpstr>II.1. Izmantotie instrumenti un materiāli</vt:lpstr>
      <vt:lpstr>Savienošanas standarti T568A un T568B</vt:lpstr>
      <vt:lpstr>Straight through un crossover</vt:lpstr>
      <vt:lpstr>II.2. Darba process</vt:lpstr>
      <vt:lpstr>II.2. Darba process</vt:lpstr>
      <vt:lpstr>II.2. Darba process</vt:lpstr>
      <vt:lpstr>Kā pārbaudīt krimpēšanu</vt:lpstr>
      <vt:lpstr>II.3. Kabeļa testēšana</vt:lpstr>
      <vt:lpstr>Testa rezultāti</vt:lpstr>
      <vt:lpstr>4. Praktiskais darbs</vt:lpstr>
      <vt:lpstr>III.1. Izmantotie instrumenti un materiāli</vt:lpstr>
      <vt:lpstr>III.2. Darba process</vt:lpstr>
      <vt:lpstr>III.2. Darba process</vt:lpstr>
      <vt:lpstr>III.3. Pieslēgšana pie datora rozetes</vt:lpstr>
      <vt:lpstr>Secinājums</vt:lpstr>
      <vt:lpstr>Informācijas avoti</vt:lpstr>
      <vt:lpstr>Attēlu autori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Vītā pāra kabelis</dc:title>
  <dc:creator>Andris Strapcāns</dc:creator>
  <cp:lastModifiedBy>Andris Strapcāns</cp:lastModifiedBy>
  <cp:revision>2</cp:revision>
  <dcterms:created xsi:type="dcterms:W3CDTF">2026-10-14T10:03:15Z</dcterms:created>
  <dcterms:modified xsi:type="dcterms:W3CDTF">2026-10-14T10:22:28Z</dcterms:modified>
</cp:coreProperties>
</file>